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80" r:id="rId5"/>
  </p:sldMasterIdLst>
  <p:notesMasterIdLst>
    <p:notesMasterId r:id="rId16"/>
  </p:notesMasterIdLst>
  <p:sldIdLst>
    <p:sldId id="259" r:id="rId6"/>
    <p:sldId id="258" r:id="rId7"/>
    <p:sldId id="2139119573" r:id="rId8"/>
    <p:sldId id="2145708759" r:id="rId9"/>
    <p:sldId id="2139119577" r:id="rId10"/>
    <p:sldId id="2145708750" r:id="rId11"/>
    <p:sldId id="2145708751" r:id="rId12"/>
    <p:sldId id="261" r:id="rId13"/>
    <p:sldId id="2145708754" r:id="rId14"/>
    <p:sldId id="213911951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CD231B-1E82-D83B-60EE-A09F5854C10A}" name="Preusker, Jenna" initials="JP" userId="S::jepreusker@nebraskamed.com::49b9d7a0-f0fd-4532-95ff-d31a8b7edca3" providerId="AD"/>
  <p188:author id="{8C608669-D1AE-6C1A-7D59-C1DABB127873}" name="Madison Riojas" initials="" userId="S::Madison.Riojas@health.ok.gov::d7ab252b-a01d-40d8-932a-5ed5d8ad1e87" providerId="AD"/>
  <p188:author id="{33533AA2-66F5-299D-07F0-0B95DDBB67B0}" name="Evaren X Page" initials="EP" userId="S::EvarenP@health.ok.gov::b57e48e2-dab3-4e56-a270-8d2283e0a2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3"/>
    <a:srgbClr val="CC66FF"/>
    <a:srgbClr val="A1CBEE"/>
    <a:srgbClr val="313C42"/>
    <a:srgbClr val="9966FF"/>
    <a:srgbClr val="AD1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D79380-854D-4FDF-81F7-0B4F0DD1C784}" v="21" dt="2026-10-02T17:52:39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er, Matthew" userId="d70dc87a-26ab-463a-b99c-f6e8cb196f0f" providerId="ADAL" clId="{1289896F-0510-413B-970B-12B96E16FD5E}"/>
    <pc:docChg chg="addSld delSld modSld">
      <pc:chgData name="Miller, Matthew" userId="d70dc87a-26ab-463a-b99c-f6e8cb196f0f" providerId="ADAL" clId="{1289896F-0510-413B-970B-12B96E16FD5E}" dt="2026-10-02T17:52:39.062" v="20"/>
      <pc:docMkLst>
        <pc:docMk/>
      </pc:docMkLst>
      <pc:sldChg chg="modSp">
        <pc:chgData name="Miller, Matthew" userId="d70dc87a-26ab-463a-b99c-f6e8cb196f0f" providerId="ADAL" clId="{1289896F-0510-413B-970B-12B96E16FD5E}" dt="2026-10-02T17:44:20.800" v="1"/>
        <pc:sldMkLst>
          <pc:docMk/>
          <pc:sldMk cId="2481838345" sldId="258"/>
        </pc:sldMkLst>
        <pc:spChg chg="mod">
          <ac:chgData name="Miller, Matthew" userId="d70dc87a-26ab-463a-b99c-f6e8cb196f0f" providerId="ADAL" clId="{1289896F-0510-413B-970B-12B96E16FD5E}" dt="2026-10-02T17:44:20.800" v="1"/>
          <ac:spMkLst>
            <pc:docMk/>
            <pc:sldMk cId="2481838345" sldId="258"/>
            <ac:spMk id="7" creationId="{992A1E62-9EC4-63F2-1E9B-9564B251B4DE}"/>
          </ac:spMkLst>
        </pc:spChg>
      </pc:sldChg>
      <pc:sldChg chg="modSp">
        <pc:chgData name="Miller, Matthew" userId="d70dc87a-26ab-463a-b99c-f6e8cb196f0f" providerId="ADAL" clId="{1289896F-0510-413B-970B-12B96E16FD5E}" dt="2026-10-02T17:43:03.193" v="0"/>
        <pc:sldMkLst>
          <pc:docMk/>
          <pc:sldMk cId="3771217790" sldId="259"/>
        </pc:sldMkLst>
        <pc:spChg chg="mod">
          <ac:chgData name="Miller, Matthew" userId="d70dc87a-26ab-463a-b99c-f6e8cb196f0f" providerId="ADAL" clId="{1289896F-0510-413B-970B-12B96E16FD5E}" dt="2026-10-02T17:43:03.193" v="0"/>
          <ac:spMkLst>
            <pc:docMk/>
            <pc:sldMk cId="3771217790" sldId="259"/>
            <ac:spMk id="4" creationId="{50CFBA7A-5A04-BD41-9934-28AC610DF999}"/>
          </ac:spMkLst>
        </pc:spChg>
      </pc:sldChg>
      <pc:sldChg chg="add del">
        <pc:chgData name="Miller, Matthew" userId="d70dc87a-26ab-463a-b99c-f6e8cb196f0f" providerId="ADAL" clId="{1289896F-0510-413B-970B-12B96E16FD5E}" dt="2026-10-02T17:52:39.062" v="20"/>
        <pc:sldMkLst>
          <pc:docMk/>
          <pc:sldMk cId="2423838739" sldId="261"/>
        </pc:sldMkLst>
      </pc:sldChg>
      <pc:sldChg chg="addSp modSp">
        <pc:chgData name="Miller, Matthew" userId="d70dc87a-26ab-463a-b99c-f6e8cb196f0f" providerId="ADAL" clId="{1289896F-0510-413B-970B-12B96E16FD5E}" dt="2026-10-02T17:49:57.238" v="17"/>
        <pc:sldMkLst>
          <pc:docMk/>
          <pc:sldMk cId="2366460652" sldId="2145708759"/>
        </pc:sldMkLst>
        <pc:spChg chg="add mod">
          <ac:chgData name="Miller, Matthew" userId="d70dc87a-26ab-463a-b99c-f6e8cb196f0f" providerId="ADAL" clId="{1289896F-0510-413B-970B-12B96E16FD5E}" dt="2026-10-02T17:48:28.127" v="3"/>
          <ac:spMkLst>
            <pc:docMk/>
            <pc:sldMk cId="2366460652" sldId="2145708759"/>
            <ac:spMk id="3" creationId="{BDA3BB29-D448-4152-986E-7F0D64B3539E}"/>
          </ac:spMkLst>
        </pc:spChg>
        <pc:graphicFrameChg chg="add mod">
          <ac:chgData name="Miller, Matthew" userId="d70dc87a-26ab-463a-b99c-f6e8cb196f0f" providerId="ADAL" clId="{1289896F-0510-413B-970B-12B96E16FD5E}" dt="2026-10-02T17:49:57.238" v="17"/>
          <ac:graphicFrameMkLst>
            <pc:docMk/>
            <pc:sldMk cId="2366460652" sldId="2145708759"/>
            <ac:graphicFrameMk id="2" creationId="{A2060BE4-1A0C-2FF8-4CB7-1B48AC8D20F7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1\EDV\Healthcare%20Associated%20Infection\Outpatient%20AU%20Data%20-%20Rabia\2024\allyears_lh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[Book1]Sheet2!PivotTable1</c:name>
    <c:fmtId val="1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Changes Over Time in Outpatient Prescription Rates of All Antibiotic Classes</a:t>
            </a:r>
          </a:p>
        </c:rich>
      </c:tx>
      <c:layout>
        <c:manualLayout>
          <c:xMode val="edge"/>
          <c:yMode val="edge"/>
          <c:x val="0.10813557497990473"/>
          <c:y val="2.65561984571894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Sheet2!$B$3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Sheet2!$A$4:$A$10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Sheet2!$B$4:$B$10</c:f>
              <c:numCache>
                <c:formatCode>General</c:formatCode>
                <c:ptCount val="6"/>
                <c:pt idx="0">
                  <c:v>765</c:v>
                </c:pt>
                <c:pt idx="1">
                  <c:v>613</c:v>
                </c:pt>
                <c:pt idx="2">
                  <c:v>636</c:v>
                </c:pt>
                <c:pt idx="3">
                  <c:v>709</c:v>
                </c:pt>
                <c:pt idx="4">
                  <c:v>752</c:v>
                </c:pt>
                <c:pt idx="5">
                  <c:v>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A3-45FB-8636-B63E1F03BCBB}"/>
            </c:ext>
          </c:extLst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Nebraska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Sheet2!$A$4:$A$10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Sheet2!$C$4:$C$10</c:f>
              <c:numCache>
                <c:formatCode>General</c:formatCode>
                <c:ptCount val="6"/>
                <c:pt idx="0">
                  <c:v>920</c:v>
                </c:pt>
                <c:pt idx="1">
                  <c:v>718</c:v>
                </c:pt>
                <c:pt idx="2">
                  <c:v>760</c:v>
                </c:pt>
                <c:pt idx="3">
                  <c:v>824</c:v>
                </c:pt>
                <c:pt idx="4">
                  <c:v>851</c:v>
                </c:pt>
                <c:pt idx="5">
                  <c:v>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A3-45FB-8636-B63E1F03B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2471247"/>
        <c:axId val="1997085679"/>
        <c:axId val="0"/>
      </c:bar3DChart>
      <c:catAx>
        <c:axId val="20824712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085679"/>
        <c:crosses val="autoZero"/>
        <c:auto val="1"/>
        <c:lblAlgn val="ctr"/>
        <c:lblOffset val="100"/>
        <c:noMultiLvlLbl val="0"/>
      </c:catAx>
      <c:valAx>
        <c:axId val="1997085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300"/>
                  <a:t>Antibiotic Prescriptions Dispensed per 1,000 Population</a:t>
                </a:r>
              </a:p>
            </c:rich>
          </c:tx>
          <c:layout>
            <c:manualLayout>
              <c:xMode val="edge"/>
              <c:yMode val="edge"/>
              <c:x val="1.8292936616550071E-2"/>
              <c:y val="0.125249278016423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247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089579633980818"/>
          <c:y val="0.4829247644304982"/>
          <c:w val="0.11999258634811877"/>
          <c:h val="0.124404298083386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90471359990565"/>
          <c:y val="7.1995655205006975E-2"/>
          <c:w val="0.71853234853020365"/>
          <c:h val="0.828627053211270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'2024_presentation'!$K$1</c:f>
              <c:strCache>
                <c:ptCount val="1"/>
                <c:pt idx="0">
                  <c:v>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'2024_presentation'!$J$2:$J$20</c:f>
              <c:strCache>
                <c:ptCount val="19"/>
                <c:pt idx="0">
                  <c:v>Douglas County Health Department</c:v>
                </c:pt>
                <c:pt idx="1">
                  <c:v>Lincoln-Lancaster County Health Department</c:v>
                </c:pt>
                <c:pt idx="2">
                  <c:v>Southeast District Health Department</c:v>
                </c:pt>
                <c:pt idx="3">
                  <c:v>Sarpy-Cass Health Department</c:v>
                </c:pt>
                <c:pt idx="4">
                  <c:v>Southwest Nebraska Public Health Department</c:v>
                </c:pt>
                <c:pt idx="5">
                  <c:v>Central District Health Department</c:v>
                </c:pt>
                <c:pt idx="6">
                  <c:v>Elkhorn Logan Valley Public Health Department </c:v>
                </c:pt>
                <c:pt idx="7">
                  <c:v>Public Health Solutions District Health Department</c:v>
                </c:pt>
                <c:pt idx="8">
                  <c:v>Three Rivers Public Health Department</c:v>
                </c:pt>
                <c:pt idx="9">
                  <c:v>Four Corners Health Department</c:v>
                </c:pt>
                <c:pt idx="10">
                  <c:v>Panhandle Public Health District</c:v>
                </c:pt>
                <c:pt idx="11">
                  <c:v>West Central District Health Department</c:v>
                </c:pt>
                <c:pt idx="12">
                  <c:v>East Central District Health Department</c:v>
                </c:pt>
                <c:pt idx="13">
                  <c:v>Two Rivers Public Health Department</c:v>
                </c:pt>
                <c:pt idx="14">
                  <c:v>South Heartland District Health Department</c:v>
                </c:pt>
                <c:pt idx="15">
                  <c:v>Loup Basin Public Health Department</c:v>
                </c:pt>
                <c:pt idx="16">
                  <c:v>Dakota County Health Department</c:v>
                </c:pt>
                <c:pt idx="17">
                  <c:v>North Central District Health Department</c:v>
                </c:pt>
                <c:pt idx="18">
                  <c:v>Northeast Nebraska Public Health Department</c:v>
                </c:pt>
              </c:strCache>
            </c:strRef>
          </c:cat>
          <c:val>
            <c:numRef>
              <c:f>'2024_presentation'!$K$2:$K$20</c:f>
              <c:numCache>
                <c:formatCode>0</c:formatCode>
                <c:ptCount val="19"/>
                <c:pt idx="0">
                  <c:v>388.12459785354798</c:v>
                </c:pt>
                <c:pt idx="1">
                  <c:v>443.97081302454399</c:v>
                </c:pt>
                <c:pt idx="2">
                  <c:v>447.35399792948101</c:v>
                </c:pt>
                <c:pt idx="3">
                  <c:v>464.77176070314698</c:v>
                </c:pt>
                <c:pt idx="4">
                  <c:v>483.622744296902</c:v>
                </c:pt>
                <c:pt idx="5">
                  <c:v>486.13035563887303</c:v>
                </c:pt>
                <c:pt idx="6">
                  <c:v>493.10501591150199</c:v>
                </c:pt>
                <c:pt idx="7">
                  <c:v>498.508611565477</c:v>
                </c:pt>
                <c:pt idx="8">
                  <c:v>502.35002563664301</c:v>
                </c:pt>
                <c:pt idx="9">
                  <c:v>509.89</c:v>
                </c:pt>
                <c:pt idx="10">
                  <c:v>512.24264800143601</c:v>
                </c:pt>
                <c:pt idx="11">
                  <c:v>519.42157483639403</c:v>
                </c:pt>
                <c:pt idx="12">
                  <c:v>524.81653147933605</c:v>
                </c:pt>
                <c:pt idx="13">
                  <c:v>525.09897070467105</c:v>
                </c:pt>
                <c:pt idx="14">
                  <c:v>564.04631944090204</c:v>
                </c:pt>
                <c:pt idx="15">
                  <c:v>600.37672251412698</c:v>
                </c:pt>
                <c:pt idx="16">
                  <c:v>610.53525913339001</c:v>
                </c:pt>
                <c:pt idx="17">
                  <c:v>621.10248651493202</c:v>
                </c:pt>
                <c:pt idx="18">
                  <c:v>643.62071359155902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B1-4037-B75E-7196327795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46674015"/>
        <c:axId val="2139717743"/>
      </c:barChart>
      <c:catAx>
        <c:axId val="16466740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139717743"/>
        <c:crosses val="autoZero"/>
        <c:auto val="1"/>
        <c:lblAlgn val="ctr"/>
        <c:lblOffset val="100"/>
        <c:noMultiLvlLbl val="0"/>
      </c:catAx>
      <c:valAx>
        <c:axId val="2139717743"/>
        <c:scaling>
          <c:orientation val="minMax"/>
          <c:max val="90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1646674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Fluoroquinolones</a:t>
            </a:r>
          </a:p>
        </c:rich>
      </c:tx>
      <c:layout>
        <c:manualLayout>
          <c:xMode val="edge"/>
          <c:yMode val="edge"/>
          <c:x val="0.29684497478277033"/>
          <c:y val="6.45237230119547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Nebraska</c:v>
                </c:pt>
              </c:strCache>
            </c:strRef>
          </c:tx>
          <c:spPr>
            <a:ln w="50800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3.0764591790165229E-2"/>
                  <c:y val="5.90975613609223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57-4CA0-947B-DDAA561BDB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336</c:v>
                </c:pt>
                <c:pt idx="1">
                  <c:v>297</c:v>
                </c:pt>
                <c:pt idx="2">
                  <c:v>261</c:v>
                </c:pt>
                <c:pt idx="3">
                  <c:v>228</c:v>
                </c:pt>
                <c:pt idx="4">
                  <c:v>178</c:v>
                </c:pt>
                <c:pt idx="5">
                  <c:v>169</c:v>
                </c:pt>
                <c:pt idx="6">
                  <c:v>163</c:v>
                </c:pt>
                <c:pt idx="7">
                  <c:v>156</c:v>
                </c:pt>
                <c:pt idx="8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57-4CA0-947B-DDAA561BDB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National</c:v>
                </c:pt>
              </c:strCache>
            </c:strRef>
          </c:tx>
          <c:spPr>
            <a:ln w="50800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1.5218676153075449E-2"/>
                  <c:y val="-6.89644634582250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57-4CA0-947B-DDAA561BDB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292</c:v>
                </c:pt>
                <c:pt idx="1">
                  <c:v>257</c:v>
                </c:pt>
                <c:pt idx="2">
                  <c:v>230</c:v>
                </c:pt>
                <c:pt idx="3">
                  <c:v>200</c:v>
                </c:pt>
                <c:pt idx="4">
                  <c:v>165</c:v>
                </c:pt>
                <c:pt idx="5">
                  <c:v>157</c:v>
                </c:pt>
                <c:pt idx="6">
                  <c:v>156</c:v>
                </c:pt>
                <c:pt idx="7">
                  <c:v>159</c:v>
                </c:pt>
                <c:pt idx="8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57-4CA0-947B-DDAA561BD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059667200"/>
        <c:axId val="1059675360"/>
      </c:lineChart>
      <c:catAx>
        <c:axId val="105966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9675360"/>
        <c:crosses val="autoZero"/>
        <c:auto val="1"/>
        <c:lblAlgn val="ctr"/>
        <c:lblOffset val="100"/>
        <c:noMultiLvlLbl val="0"/>
      </c:catAx>
      <c:valAx>
        <c:axId val="1059675360"/>
        <c:scaling>
          <c:orientation val="minMax"/>
          <c:max val="350"/>
        </c:scaling>
        <c:delete val="1"/>
        <c:axPos val="l"/>
        <c:numFmt formatCode="General" sourceLinked="1"/>
        <c:majorTickMark val="none"/>
        <c:minorTickMark val="none"/>
        <c:tickLblPos val="nextTo"/>
        <c:crossAx val="1059667200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Clindamycin</a:t>
            </a:r>
          </a:p>
        </c:rich>
      </c:tx>
      <c:layout>
        <c:manualLayout>
          <c:xMode val="edge"/>
          <c:yMode val="edge"/>
          <c:x val="0.34648615222241103"/>
          <c:y val="5.46563171083668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Nebraska</c:v>
                </c:pt>
              </c:strCache>
            </c:strRef>
          </c:tx>
          <c:spPr>
            <a:ln w="50800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68</c:v>
                </c:pt>
                <c:pt idx="1">
                  <c:v>68</c:v>
                </c:pt>
                <c:pt idx="2">
                  <c:v>65</c:v>
                </c:pt>
                <c:pt idx="3">
                  <c:v>63</c:v>
                </c:pt>
                <c:pt idx="4">
                  <c:v>55</c:v>
                </c:pt>
                <c:pt idx="5">
                  <c:v>57</c:v>
                </c:pt>
                <c:pt idx="6">
                  <c:v>53</c:v>
                </c:pt>
                <c:pt idx="7">
                  <c:v>49</c:v>
                </c:pt>
                <c:pt idx="8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0C-4998-BCDA-CD25F17305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National</c:v>
                </c:pt>
              </c:strCache>
            </c:strRef>
          </c:tx>
          <c:spPr>
            <a:ln w="50800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56</c:v>
                </c:pt>
                <c:pt idx="1">
                  <c:v>56</c:v>
                </c:pt>
                <c:pt idx="2">
                  <c:v>55</c:v>
                </c:pt>
                <c:pt idx="3">
                  <c:v>54</c:v>
                </c:pt>
                <c:pt idx="4">
                  <c:v>48</c:v>
                </c:pt>
                <c:pt idx="5">
                  <c:v>48</c:v>
                </c:pt>
                <c:pt idx="6">
                  <c:v>45</c:v>
                </c:pt>
                <c:pt idx="7">
                  <c:v>43</c:v>
                </c:pt>
                <c:pt idx="8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0C-4998-BCDA-CD25F1730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059667200"/>
        <c:axId val="1059675360"/>
      </c:lineChart>
      <c:catAx>
        <c:axId val="105966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9675360"/>
        <c:crosses val="autoZero"/>
        <c:auto val="1"/>
        <c:lblAlgn val="ctr"/>
        <c:lblOffset val="100"/>
        <c:noMultiLvlLbl val="0"/>
      </c:catAx>
      <c:valAx>
        <c:axId val="1059675360"/>
        <c:scaling>
          <c:orientation val="minMax"/>
          <c:max val="100"/>
        </c:scaling>
        <c:delete val="1"/>
        <c:axPos val="l"/>
        <c:numFmt formatCode="General" sourceLinked="1"/>
        <c:majorTickMark val="none"/>
        <c:minorTickMark val="none"/>
        <c:tickLblPos val="nextTo"/>
        <c:crossAx val="1059667200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dk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6A795F-4654-4D97-BECC-D73A3447AE93}" type="doc">
      <dgm:prSet loTypeId="urn:microsoft.com/office/officeart/2016/7/layout/RepeatingBendingProcessNew" loCatId="process" qsTypeId="urn:microsoft.com/office/officeart/2005/8/quickstyle/simple1#3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8F056812-6DFF-4B85-8139-978E145825E7}">
      <dgm:prSet custT="1"/>
      <dgm:spPr>
        <a:solidFill>
          <a:srgbClr val="00607F"/>
        </a:solidFill>
      </dgm:spPr>
      <dgm:t>
        <a:bodyPr/>
        <a:lstStyle/>
        <a:p>
          <a:r>
            <a:rPr lang="en-US" sz="1400"/>
            <a:t>Nebraska DHHS made Collaboration to Harmonize Antimicrobial Registry Measures (CHARM) free of charge for initial group of outpatient clinics</a:t>
          </a:r>
        </a:p>
      </dgm:t>
    </dgm:pt>
    <dgm:pt modelId="{5B10877B-748B-4CE6-8121-026716216BE0}" type="parTrans" cxnId="{17AAAFCF-4613-493B-978A-649C45FABB91}">
      <dgm:prSet/>
      <dgm:spPr/>
      <dgm:t>
        <a:bodyPr/>
        <a:lstStyle/>
        <a:p>
          <a:endParaRPr lang="en-US" sz="2000"/>
        </a:p>
      </dgm:t>
    </dgm:pt>
    <dgm:pt modelId="{40CE09C8-7B57-4F2E-B20A-B7E9ADD70CCD}" type="sibTrans" cxnId="{17AAAFCF-4613-493B-978A-649C45FABB91}">
      <dgm:prSet custT="1"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600"/>
        </a:p>
      </dgm:t>
    </dgm:pt>
    <dgm:pt modelId="{CA7583B3-1B22-4FD5-9416-8ED0C4A67997}">
      <dgm:prSet custT="1"/>
      <dgm:spPr>
        <a:solidFill>
          <a:srgbClr val="00607F"/>
        </a:solidFill>
      </dgm:spPr>
      <dgm:t>
        <a:bodyPr/>
        <a:lstStyle/>
        <a:p>
          <a:r>
            <a:rPr lang="en-US" sz="1400" dirty="0"/>
            <a:t>Made funding available for up to 20 organizations for cost reimbursement related to IT time spent in onboarding CHARM</a:t>
          </a:r>
        </a:p>
      </dgm:t>
    </dgm:pt>
    <dgm:pt modelId="{404DCC50-EB1B-410B-A2B2-B581C5B26D19}" type="parTrans" cxnId="{9EAB18B1-C250-46B9-8985-7E8A8336F81F}">
      <dgm:prSet/>
      <dgm:spPr/>
      <dgm:t>
        <a:bodyPr/>
        <a:lstStyle/>
        <a:p>
          <a:endParaRPr lang="en-US" sz="2000"/>
        </a:p>
      </dgm:t>
    </dgm:pt>
    <dgm:pt modelId="{6FCECCC9-E7D0-4F8F-B41B-3189E17ABF83}" type="sibTrans" cxnId="{9EAB18B1-C250-46B9-8985-7E8A8336F81F}">
      <dgm:prSet custT="1"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 sz="600"/>
        </a:p>
      </dgm:t>
    </dgm:pt>
    <dgm:pt modelId="{C5D8936E-D6C6-43EE-A01C-70ED9A76315A}">
      <dgm:prSet custT="1"/>
      <dgm:spPr>
        <a:solidFill>
          <a:srgbClr val="00607F"/>
        </a:solidFill>
      </dgm:spPr>
      <dgm:t>
        <a:bodyPr/>
        <a:lstStyle/>
        <a:p>
          <a:r>
            <a:rPr lang="en-US" sz="1400"/>
            <a:t>Clinics will be able to view their own dashboard and compare themselves with a state dashboard</a:t>
          </a:r>
        </a:p>
      </dgm:t>
    </dgm:pt>
    <dgm:pt modelId="{E191A245-10B3-4E85-A500-A3AE6E0F4F87}" type="parTrans" cxnId="{118D68A3-E574-4EF7-905B-DBA1BCF99FCE}">
      <dgm:prSet/>
      <dgm:spPr/>
      <dgm:t>
        <a:bodyPr/>
        <a:lstStyle/>
        <a:p>
          <a:endParaRPr lang="en-US" sz="2000"/>
        </a:p>
      </dgm:t>
    </dgm:pt>
    <dgm:pt modelId="{2AD7ABF1-DFFD-4C82-9F29-9287D055F451}" type="sibTrans" cxnId="{118D68A3-E574-4EF7-905B-DBA1BCF99FCE}">
      <dgm:prSet/>
      <dgm:spPr/>
      <dgm:t>
        <a:bodyPr/>
        <a:lstStyle/>
        <a:p>
          <a:endParaRPr lang="en-US" sz="2000"/>
        </a:p>
      </dgm:t>
    </dgm:pt>
    <dgm:pt modelId="{252B55BA-7C57-44D3-9709-E3E8A0C326DB}" type="pres">
      <dgm:prSet presAssocID="{686A795F-4654-4D97-BECC-D73A3447AE93}" presName="Name0" presStyleCnt="0">
        <dgm:presLayoutVars>
          <dgm:dir/>
          <dgm:resizeHandles val="exact"/>
        </dgm:presLayoutVars>
      </dgm:prSet>
      <dgm:spPr/>
    </dgm:pt>
    <dgm:pt modelId="{15D2F9F5-0CD2-4C34-9ABB-C6B8D1436B6F}" type="pres">
      <dgm:prSet presAssocID="{8F056812-6DFF-4B85-8139-978E145825E7}" presName="node" presStyleLbl="node1" presStyleIdx="0" presStyleCnt="3">
        <dgm:presLayoutVars>
          <dgm:bulletEnabled val="1"/>
        </dgm:presLayoutVars>
      </dgm:prSet>
      <dgm:spPr/>
    </dgm:pt>
    <dgm:pt modelId="{B7E9F878-2B67-412D-8041-A22D5330F6A9}" type="pres">
      <dgm:prSet presAssocID="{40CE09C8-7B57-4F2E-B20A-B7E9ADD70CCD}" presName="sibTrans" presStyleLbl="sibTrans1D1" presStyleIdx="0" presStyleCnt="2"/>
      <dgm:spPr/>
    </dgm:pt>
    <dgm:pt modelId="{22651FFF-1B58-4D07-A010-B9A724C96B44}" type="pres">
      <dgm:prSet presAssocID="{40CE09C8-7B57-4F2E-B20A-B7E9ADD70CCD}" presName="connectorText" presStyleLbl="sibTrans1D1" presStyleIdx="0" presStyleCnt="2"/>
      <dgm:spPr/>
    </dgm:pt>
    <dgm:pt modelId="{9648264E-E284-424D-B703-A4D129981B4C}" type="pres">
      <dgm:prSet presAssocID="{CA7583B3-1B22-4FD5-9416-8ED0C4A67997}" presName="node" presStyleLbl="node1" presStyleIdx="1" presStyleCnt="3">
        <dgm:presLayoutVars>
          <dgm:bulletEnabled val="1"/>
        </dgm:presLayoutVars>
      </dgm:prSet>
      <dgm:spPr/>
    </dgm:pt>
    <dgm:pt modelId="{35A8BE48-B2E0-4A21-B985-D599959452C6}" type="pres">
      <dgm:prSet presAssocID="{6FCECCC9-E7D0-4F8F-B41B-3189E17ABF83}" presName="sibTrans" presStyleLbl="sibTrans1D1" presStyleIdx="1" presStyleCnt="2"/>
      <dgm:spPr/>
    </dgm:pt>
    <dgm:pt modelId="{3C25B843-FA97-465B-9FF9-8AE408104DEC}" type="pres">
      <dgm:prSet presAssocID="{6FCECCC9-E7D0-4F8F-B41B-3189E17ABF83}" presName="connectorText" presStyleLbl="sibTrans1D1" presStyleIdx="1" presStyleCnt="2"/>
      <dgm:spPr/>
    </dgm:pt>
    <dgm:pt modelId="{9FA3DCFA-FF54-49AE-A9D1-7FF8AAC971C4}" type="pres">
      <dgm:prSet presAssocID="{C5D8936E-D6C6-43EE-A01C-70ED9A76315A}" presName="node" presStyleLbl="node1" presStyleIdx="2" presStyleCnt="3">
        <dgm:presLayoutVars>
          <dgm:bulletEnabled val="1"/>
        </dgm:presLayoutVars>
      </dgm:prSet>
      <dgm:spPr/>
    </dgm:pt>
  </dgm:ptLst>
  <dgm:cxnLst>
    <dgm:cxn modelId="{60957B02-DF45-41FA-89B3-CD0171A6E2E9}" type="presOf" srcId="{6FCECCC9-E7D0-4F8F-B41B-3189E17ABF83}" destId="{35A8BE48-B2E0-4A21-B985-D599959452C6}" srcOrd="0" destOrd="0" presId="urn:microsoft.com/office/officeart/2016/7/layout/RepeatingBendingProcessNew"/>
    <dgm:cxn modelId="{DFCFF110-D7E0-40D4-8FCF-30F64B6D165A}" type="presOf" srcId="{40CE09C8-7B57-4F2E-B20A-B7E9ADD70CCD}" destId="{22651FFF-1B58-4D07-A010-B9A724C96B44}" srcOrd="1" destOrd="0" presId="urn:microsoft.com/office/officeart/2016/7/layout/RepeatingBendingProcessNew"/>
    <dgm:cxn modelId="{AAA44755-A380-4F7F-BFD7-CD2214B66D0A}" type="presOf" srcId="{CA7583B3-1B22-4FD5-9416-8ED0C4A67997}" destId="{9648264E-E284-424D-B703-A4D129981B4C}" srcOrd="0" destOrd="0" presId="urn:microsoft.com/office/officeart/2016/7/layout/RepeatingBendingProcessNew"/>
    <dgm:cxn modelId="{118D68A3-E574-4EF7-905B-DBA1BCF99FCE}" srcId="{686A795F-4654-4D97-BECC-D73A3447AE93}" destId="{C5D8936E-D6C6-43EE-A01C-70ED9A76315A}" srcOrd="2" destOrd="0" parTransId="{E191A245-10B3-4E85-A500-A3AE6E0F4F87}" sibTransId="{2AD7ABF1-DFFD-4C82-9F29-9287D055F451}"/>
    <dgm:cxn modelId="{CDD04FAA-2751-4B08-B3EF-5971E6332AC1}" type="presOf" srcId="{686A795F-4654-4D97-BECC-D73A3447AE93}" destId="{252B55BA-7C57-44D3-9709-E3E8A0C326DB}" srcOrd="0" destOrd="0" presId="urn:microsoft.com/office/officeart/2016/7/layout/RepeatingBendingProcessNew"/>
    <dgm:cxn modelId="{9EAB18B1-C250-46B9-8985-7E8A8336F81F}" srcId="{686A795F-4654-4D97-BECC-D73A3447AE93}" destId="{CA7583B3-1B22-4FD5-9416-8ED0C4A67997}" srcOrd="1" destOrd="0" parTransId="{404DCC50-EB1B-410B-A2B2-B581C5B26D19}" sibTransId="{6FCECCC9-E7D0-4F8F-B41B-3189E17ABF83}"/>
    <dgm:cxn modelId="{E8E382C8-6D81-483B-81EB-DF19FF10E08C}" type="presOf" srcId="{8F056812-6DFF-4B85-8139-978E145825E7}" destId="{15D2F9F5-0CD2-4C34-9ABB-C6B8D1436B6F}" srcOrd="0" destOrd="0" presId="urn:microsoft.com/office/officeart/2016/7/layout/RepeatingBendingProcessNew"/>
    <dgm:cxn modelId="{0D4675CA-CB5D-4DB0-B87A-04374775DBC0}" type="presOf" srcId="{40CE09C8-7B57-4F2E-B20A-B7E9ADD70CCD}" destId="{B7E9F878-2B67-412D-8041-A22D5330F6A9}" srcOrd="0" destOrd="0" presId="urn:microsoft.com/office/officeart/2016/7/layout/RepeatingBendingProcessNew"/>
    <dgm:cxn modelId="{17AAAFCF-4613-493B-978A-649C45FABB91}" srcId="{686A795F-4654-4D97-BECC-D73A3447AE93}" destId="{8F056812-6DFF-4B85-8139-978E145825E7}" srcOrd="0" destOrd="0" parTransId="{5B10877B-748B-4CE6-8121-026716216BE0}" sibTransId="{40CE09C8-7B57-4F2E-B20A-B7E9ADD70CCD}"/>
    <dgm:cxn modelId="{8E99D7DC-EF80-4DB7-9F5E-DA15DAA7FAD4}" type="presOf" srcId="{6FCECCC9-E7D0-4F8F-B41B-3189E17ABF83}" destId="{3C25B843-FA97-465B-9FF9-8AE408104DEC}" srcOrd="1" destOrd="0" presId="urn:microsoft.com/office/officeart/2016/7/layout/RepeatingBendingProcessNew"/>
    <dgm:cxn modelId="{760932F2-2CF7-4551-8530-D6F7EA40FE2C}" type="presOf" srcId="{C5D8936E-D6C6-43EE-A01C-70ED9A76315A}" destId="{9FA3DCFA-FF54-49AE-A9D1-7FF8AAC971C4}" srcOrd="0" destOrd="0" presId="urn:microsoft.com/office/officeart/2016/7/layout/RepeatingBendingProcessNew"/>
    <dgm:cxn modelId="{7CB7EF53-B1B5-4846-8C61-CED114F66CED}" type="presParOf" srcId="{252B55BA-7C57-44D3-9709-E3E8A0C326DB}" destId="{15D2F9F5-0CD2-4C34-9ABB-C6B8D1436B6F}" srcOrd="0" destOrd="0" presId="urn:microsoft.com/office/officeart/2016/7/layout/RepeatingBendingProcessNew"/>
    <dgm:cxn modelId="{B4476166-43C4-4CF2-BD62-757E2ED7FC8A}" type="presParOf" srcId="{252B55BA-7C57-44D3-9709-E3E8A0C326DB}" destId="{B7E9F878-2B67-412D-8041-A22D5330F6A9}" srcOrd="1" destOrd="0" presId="urn:microsoft.com/office/officeart/2016/7/layout/RepeatingBendingProcessNew"/>
    <dgm:cxn modelId="{C376FEB0-0A4B-442D-AA94-4E6C7C7BE286}" type="presParOf" srcId="{B7E9F878-2B67-412D-8041-A22D5330F6A9}" destId="{22651FFF-1B58-4D07-A010-B9A724C96B44}" srcOrd="0" destOrd="0" presId="urn:microsoft.com/office/officeart/2016/7/layout/RepeatingBendingProcessNew"/>
    <dgm:cxn modelId="{B7E01161-68B7-4226-9CCB-A96A86745211}" type="presParOf" srcId="{252B55BA-7C57-44D3-9709-E3E8A0C326DB}" destId="{9648264E-E284-424D-B703-A4D129981B4C}" srcOrd="2" destOrd="0" presId="urn:microsoft.com/office/officeart/2016/7/layout/RepeatingBendingProcessNew"/>
    <dgm:cxn modelId="{6BD6B8D9-4369-4BCE-BBEC-99D29923801F}" type="presParOf" srcId="{252B55BA-7C57-44D3-9709-E3E8A0C326DB}" destId="{35A8BE48-B2E0-4A21-B985-D599959452C6}" srcOrd="3" destOrd="0" presId="urn:microsoft.com/office/officeart/2016/7/layout/RepeatingBendingProcessNew"/>
    <dgm:cxn modelId="{06720AF9-18D3-452F-8400-0AC154E4E22B}" type="presParOf" srcId="{35A8BE48-B2E0-4A21-B985-D599959452C6}" destId="{3C25B843-FA97-465B-9FF9-8AE408104DEC}" srcOrd="0" destOrd="0" presId="urn:microsoft.com/office/officeart/2016/7/layout/RepeatingBendingProcessNew"/>
    <dgm:cxn modelId="{8B27C3A2-CE72-479F-A0C3-38C7F9A35F5B}" type="presParOf" srcId="{252B55BA-7C57-44D3-9709-E3E8A0C326DB}" destId="{9FA3DCFA-FF54-49AE-A9D1-7FF8AAC971C4}" srcOrd="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9F878-2B67-412D-8041-A22D5330F6A9}">
      <dsp:nvSpPr>
        <dsp:cNvPr id="0" name=""/>
        <dsp:cNvSpPr/>
      </dsp:nvSpPr>
      <dsp:spPr>
        <a:xfrm>
          <a:off x="1917364" y="1490701"/>
          <a:ext cx="91440" cy="5408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0841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  <a:tailEnd type="arrow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948797" y="1758265"/>
        <a:ext cx="28572" cy="5714"/>
      </dsp:txXfrm>
    </dsp:sp>
    <dsp:sp modelId="{15D2F9F5-0CD2-4C34-9ABB-C6B8D1436B6F}">
      <dsp:nvSpPr>
        <dsp:cNvPr id="0" name=""/>
        <dsp:cNvSpPr/>
      </dsp:nvSpPr>
      <dsp:spPr>
        <a:xfrm>
          <a:off x="720819" y="1784"/>
          <a:ext cx="2484528" cy="1490716"/>
        </a:xfrm>
        <a:prstGeom prst="rect">
          <a:avLst/>
        </a:prstGeom>
        <a:solidFill>
          <a:srgbClr val="00607F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744" tIns="127792" rIns="121744" bIns="12779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Nebraska DHHS made Collaboration to Harmonize Antimicrobial Registry Measures (CHARM) free of charge for initial group of outpatient clinics</a:t>
          </a:r>
        </a:p>
      </dsp:txBody>
      <dsp:txXfrm>
        <a:off x="720819" y="1784"/>
        <a:ext cx="2484528" cy="1490716"/>
      </dsp:txXfrm>
    </dsp:sp>
    <dsp:sp modelId="{35A8BE48-B2E0-4A21-B985-D599959452C6}">
      <dsp:nvSpPr>
        <dsp:cNvPr id="0" name=""/>
        <dsp:cNvSpPr/>
      </dsp:nvSpPr>
      <dsp:spPr>
        <a:xfrm>
          <a:off x="1917364" y="3552859"/>
          <a:ext cx="91440" cy="5408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0841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  <a:tailEnd type="arrow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948797" y="3820423"/>
        <a:ext cx="28572" cy="5714"/>
      </dsp:txXfrm>
    </dsp:sp>
    <dsp:sp modelId="{9648264E-E284-424D-B703-A4D129981B4C}">
      <dsp:nvSpPr>
        <dsp:cNvPr id="0" name=""/>
        <dsp:cNvSpPr/>
      </dsp:nvSpPr>
      <dsp:spPr>
        <a:xfrm>
          <a:off x="720819" y="2063943"/>
          <a:ext cx="2484528" cy="1490716"/>
        </a:xfrm>
        <a:prstGeom prst="rect">
          <a:avLst/>
        </a:prstGeom>
        <a:solidFill>
          <a:srgbClr val="00607F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744" tIns="127792" rIns="121744" bIns="12779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Made funding available for up to 20 organizations for cost reimbursement related to IT time spent in onboarding CHARM</a:t>
          </a:r>
        </a:p>
      </dsp:txBody>
      <dsp:txXfrm>
        <a:off x="720819" y="2063943"/>
        <a:ext cx="2484528" cy="1490716"/>
      </dsp:txXfrm>
    </dsp:sp>
    <dsp:sp modelId="{9FA3DCFA-FF54-49AE-A9D1-7FF8AAC971C4}">
      <dsp:nvSpPr>
        <dsp:cNvPr id="0" name=""/>
        <dsp:cNvSpPr/>
      </dsp:nvSpPr>
      <dsp:spPr>
        <a:xfrm>
          <a:off x="720819" y="4126101"/>
          <a:ext cx="2484528" cy="1490716"/>
        </a:xfrm>
        <a:prstGeom prst="rect">
          <a:avLst/>
        </a:prstGeom>
        <a:solidFill>
          <a:srgbClr val="00607F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744" tIns="127792" rIns="121744" bIns="12779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Clinics will be able to view their own dashboard and compare themselves with a state dashboard</a:t>
          </a:r>
        </a:p>
      </dsp:txBody>
      <dsp:txXfrm>
        <a:off x="720819" y="4126101"/>
        <a:ext cx="2484528" cy="1490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2707C5-ED5F-4559-A036-66AA39CFDA8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71817-FDB2-47F4-99BC-AAE60FA53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194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D17086-9E15-4680-9555-C93849E3D5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6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CDC05-876D-6A48-327D-51D64B7D8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A51227-6E72-A4FD-51F5-D58B96636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8EBD6-7A08-E444-C4CA-B4ED8C16C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5E709-6D74-08E6-4B63-2DB2A36C9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D17086-9E15-4680-9555-C93849E3D5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58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E33D7-E9A9-E26B-013E-6EA3D1D22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DED420-5E4C-ED02-8CE9-1ADDCA57CC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FD63DA-6907-A1F6-F362-03C580B53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2425F-D7ED-7F20-9430-34FF8CB764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D17086-9E15-4680-9555-C93849E3D5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5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D1BC9-625C-4919-8D84-F93D53F2B1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8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58191" y="1762519"/>
            <a:ext cx="6032578" cy="1666482"/>
          </a:xfrm>
        </p:spPr>
        <p:txBody>
          <a:bodyPr anchor="b">
            <a:normAutofit/>
          </a:bodyPr>
          <a:lstStyle>
            <a:lvl1pPr algn="r">
              <a:lnSpc>
                <a:spcPct val="80000"/>
              </a:lnSpc>
              <a:defRPr sz="3600" b="1" i="0" baseline="0">
                <a:solidFill>
                  <a:schemeClr val="bg1"/>
                </a:solidFill>
                <a:latin typeface="+mj-lt"/>
                <a:cs typeface="Arial-BoldMT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28212" y="3593377"/>
            <a:ext cx="5262557" cy="688511"/>
          </a:xfrm>
        </p:spPr>
        <p:txBody>
          <a:bodyPr>
            <a:normAutofit/>
          </a:bodyPr>
          <a:lstStyle>
            <a:lvl1pPr marL="0" indent="0" algn="r">
              <a:buNone/>
              <a:defRPr sz="1500" b="1" i="0" baseline="0">
                <a:solidFill>
                  <a:schemeClr val="accent6"/>
                </a:solidFill>
                <a:latin typeface="+mj-lt"/>
                <a:cs typeface="Arial-BoldMT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Subhead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A3CFF5-8247-4AAC-B1B8-C50A4BD3E1FA}"/>
              </a:ext>
            </a:extLst>
          </p:cNvPr>
          <p:cNvSpPr/>
          <p:nvPr userDrawn="1"/>
        </p:nvSpPr>
        <p:spPr>
          <a:xfrm>
            <a:off x="443165" y="5134775"/>
            <a:ext cx="3785937" cy="1666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37A653-BAD2-42DC-872D-CAD1F21E9682}"/>
              </a:ext>
            </a:extLst>
          </p:cNvPr>
          <p:cNvSpPr/>
          <p:nvPr userDrawn="1"/>
        </p:nvSpPr>
        <p:spPr>
          <a:xfrm>
            <a:off x="443164" y="4281889"/>
            <a:ext cx="2899608" cy="1666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D4DAA9-E25E-3A1A-FAEC-D592D7C8F46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4E91ECA-5085-E11B-EE80-D1F2E1F6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8" y="0"/>
            <a:ext cx="914224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57401E-D83D-085F-881C-8D008F54B472}"/>
              </a:ext>
            </a:extLst>
          </p:cNvPr>
          <p:cNvSpPr/>
          <p:nvPr userDrawn="1"/>
        </p:nvSpPr>
        <p:spPr>
          <a:xfrm>
            <a:off x="-1" y="5078029"/>
            <a:ext cx="6347791" cy="1779973"/>
          </a:xfrm>
          <a:custGeom>
            <a:avLst/>
            <a:gdLst>
              <a:gd name="connsiteX0" fmla="*/ 0 w 6533322"/>
              <a:gd name="connsiteY0" fmla="*/ 0 h 1779973"/>
              <a:gd name="connsiteX1" fmla="*/ 6533322 w 6533322"/>
              <a:gd name="connsiteY1" fmla="*/ 0 h 1779973"/>
              <a:gd name="connsiteX2" fmla="*/ 6533322 w 6533322"/>
              <a:gd name="connsiteY2" fmla="*/ 1779973 h 1779973"/>
              <a:gd name="connsiteX3" fmla="*/ 0 w 6533322"/>
              <a:gd name="connsiteY3" fmla="*/ 1779973 h 1779973"/>
              <a:gd name="connsiteX4" fmla="*/ 0 w 6533322"/>
              <a:gd name="connsiteY4" fmla="*/ 0 h 1779973"/>
              <a:gd name="connsiteX0" fmla="*/ 0 w 6533322"/>
              <a:gd name="connsiteY0" fmla="*/ 0 h 1779973"/>
              <a:gd name="connsiteX1" fmla="*/ 4545496 w 6533322"/>
              <a:gd name="connsiteY1" fmla="*/ 0 h 1779973"/>
              <a:gd name="connsiteX2" fmla="*/ 6533322 w 6533322"/>
              <a:gd name="connsiteY2" fmla="*/ 1779973 h 1779973"/>
              <a:gd name="connsiteX3" fmla="*/ 0 w 6533322"/>
              <a:gd name="connsiteY3" fmla="*/ 1779973 h 1779973"/>
              <a:gd name="connsiteX4" fmla="*/ 0 w 6533322"/>
              <a:gd name="connsiteY4" fmla="*/ 0 h 1779973"/>
              <a:gd name="connsiteX0" fmla="*/ 0 w 6387548"/>
              <a:gd name="connsiteY0" fmla="*/ 0 h 1779973"/>
              <a:gd name="connsiteX1" fmla="*/ 4545496 w 6387548"/>
              <a:gd name="connsiteY1" fmla="*/ 0 h 1779973"/>
              <a:gd name="connsiteX2" fmla="*/ 6387548 w 6387548"/>
              <a:gd name="connsiteY2" fmla="*/ 1779973 h 1779973"/>
              <a:gd name="connsiteX3" fmla="*/ 0 w 6387548"/>
              <a:gd name="connsiteY3" fmla="*/ 1779973 h 1779973"/>
              <a:gd name="connsiteX4" fmla="*/ 0 w 6387548"/>
              <a:gd name="connsiteY4" fmla="*/ 0 h 1779973"/>
              <a:gd name="connsiteX0" fmla="*/ 0 w 6122505"/>
              <a:gd name="connsiteY0" fmla="*/ 0 h 1793225"/>
              <a:gd name="connsiteX1" fmla="*/ 4545496 w 6122505"/>
              <a:gd name="connsiteY1" fmla="*/ 0 h 1793225"/>
              <a:gd name="connsiteX2" fmla="*/ 6122505 w 6122505"/>
              <a:gd name="connsiteY2" fmla="*/ 1793225 h 1793225"/>
              <a:gd name="connsiteX3" fmla="*/ 0 w 6122505"/>
              <a:gd name="connsiteY3" fmla="*/ 1779973 h 1793225"/>
              <a:gd name="connsiteX4" fmla="*/ 0 w 6122505"/>
              <a:gd name="connsiteY4" fmla="*/ 0 h 1793225"/>
              <a:gd name="connsiteX0" fmla="*/ 0 w 6334540"/>
              <a:gd name="connsiteY0" fmla="*/ 0 h 1793225"/>
              <a:gd name="connsiteX1" fmla="*/ 4545496 w 6334540"/>
              <a:gd name="connsiteY1" fmla="*/ 0 h 1793225"/>
              <a:gd name="connsiteX2" fmla="*/ 6334540 w 6334540"/>
              <a:gd name="connsiteY2" fmla="*/ 1793225 h 1793225"/>
              <a:gd name="connsiteX3" fmla="*/ 0 w 6334540"/>
              <a:gd name="connsiteY3" fmla="*/ 1779973 h 1793225"/>
              <a:gd name="connsiteX4" fmla="*/ 0 w 6334540"/>
              <a:gd name="connsiteY4" fmla="*/ 0 h 1793225"/>
              <a:gd name="connsiteX0" fmla="*/ 0 w 6321288"/>
              <a:gd name="connsiteY0" fmla="*/ 0 h 1779973"/>
              <a:gd name="connsiteX1" fmla="*/ 4545496 w 6321288"/>
              <a:gd name="connsiteY1" fmla="*/ 0 h 1779973"/>
              <a:gd name="connsiteX2" fmla="*/ 6321288 w 6321288"/>
              <a:gd name="connsiteY2" fmla="*/ 1753469 h 1779973"/>
              <a:gd name="connsiteX3" fmla="*/ 0 w 6321288"/>
              <a:gd name="connsiteY3" fmla="*/ 1779973 h 1779973"/>
              <a:gd name="connsiteX4" fmla="*/ 0 w 6321288"/>
              <a:gd name="connsiteY4" fmla="*/ 0 h 1779973"/>
              <a:gd name="connsiteX0" fmla="*/ 0 w 6321288"/>
              <a:gd name="connsiteY0" fmla="*/ 0 h 1779973"/>
              <a:gd name="connsiteX1" fmla="*/ 4558749 w 6321288"/>
              <a:gd name="connsiteY1" fmla="*/ 0 h 1779973"/>
              <a:gd name="connsiteX2" fmla="*/ 6321288 w 6321288"/>
              <a:gd name="connsiteY2" fmla="*/ 1753469 h 1779973"/>
              <a:gd name="connsiteX3" fmla="*/ 0 w 6321288"/>
              <a:gd name="connsiteY3" fmla="*/ 1779973 h 1779973"/>
              <a:gd name="connsiteX4" fmla="*/ 0 w 6321288"/>
              <a:gd name="connsiteY4" fmla="*/ 0 h 1779973"/>
              <a:gd name="connsiteX0" fmla="*/ 0 w 6361044"/>
              <a:gd name="connsiteY0" fmla="*/ 0 h 1793225"/>
              <a:gd name="connsiteX1" fmla="*/ 4558749 w 6361044"/>
              <a:gd name="connsiteY1" fmla="*/ 0 h 1793225"/>
              <a:gd name="connsiteX2" fmla="*/ 6361044 w 6361044"/>
              <a:gd name="connsiteY2" fmla="*/ 1793225 h 1793225"/>
              <a:gd name="connsiteX3" fmla="*/ 0 w 6361044"/>
              <a:gd name="connsiteY3" fmla="*/ 1779973 h 1793225"/>
              <a:gd name="connsiteX4" fmla="*/ 0 w 6361044"/>
              <a:gd name="connsiteY4" fmla="*/ 0 h 1793225"/>
              <a:gd name="connsiteX0" fmla="*/ 0 w 6347791"/>
              <a:gd name="connsiteY0" fmla="*/ 0 h 1779973"/>
              <a:gd name="connsiteX1" fmla="*/ 4558749 w 6347791"/>
              <a:gd name="connsiteY1" fmla="*/ 0 h 1779973"/>
              <a:gd name="connsiteX2" fmla="*/ 6347791 w 6347791"/>
              <a:gd name="connsiteY2" fmla="*/ 1753469 h 1779973"/>
              <a:gd name="connsiteX3" fmla="*/ 0 w 6347791"/>
              <a:gd name="connsiteY3" fmla="*/ 1779973 h 1779973"/>
              <a:gd name="connsiteX4" fmla="*/ 0 w 6347791"/>
              <a:gd name="connsiteY4" fmla="*/ 0 h 1779973"/>
              <a:gd name="connsiteX0" fmla="*/ 0 w 6347791"/>
              <a:gd name="connsiteY0" fmla="*/ 0 h 1793225"/>
              <a:gd name="connsiteX1" fmla="*/ 4558749 w 6347791"/>
              <a:gd name="connsiteY1" fmla="*/ 0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347791"/>
              <a:gd name="connsiteY0" fmla="*/ 0 h 1793225"/>
              <a:gd name="connsiteX1" fmla="*/ 4611758 w 6347791"/>
              <a:gd name="connsiteY1" fmla="*/ 13253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347791"/>
              <a:gd name="connsiteY0" fmla="*/ 0 h 1779973"/>
              <a:gd name="connsiteX1" fmla="*/ 4611758 w 6347791"/>
              <a:gd name="connsiteY1" fmla="*/ 13253 h 1779973"/>
              <a:gd name="connsiteX2" fmla="*/ 6347791 w 6347791"/>
              <a:gd name="connsiteY2" fmla="*/ 1778938 h 1779973"/>
              <a:gd name="connsiteX3" fmla="*/ 0 w 6347791"/>
              <a:gd name="connsiteY3" fmla="*/ 1779973 h 1779973"/>
              <a:gd name="connsiteX4" fmla="*/ 0 w 6347791"/>
              <a:gd name="connsiteY4" fmla="*/ 0 h 1779973"/>
              <a:gd name="connsiteX0" fmla="*/ 0 w 6347791"/>
              <a:gd name="connsiteY0" fmla="*/ 0 h 1779973"/>
              <a:gd name="connsiteX1" fmla="*/ 4602233 w 6347791"/>
              <a:gd name="connsiteY1" fmla="*/ 13253 h 1779973"/>
              <a:gd name="connsiteX2" fmla="*/ 6347791 w 6347791"/>
              <a:gd name="connsiteY2" fmla="*/ 1778938 h 1779973"/>
              <a:gd name="connsiteX3" fmla="*/ 0 w 6347791"/>
              <a:gd name="connsiteY3" fmla="*/ 1779973 h 1779973"/>
              <a:gd name="connsiteX4" fmla="*/ 0 w 6347791"/>
              <a:gd name="connsiteY4" fmla="*/ 0 h 1779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7791" h="1779973">
                <a:moveTo>
                  <a:pt x="0" y="0"/>
                </a:moveTo>
                <a:lnTo>
                  <a:pt x="4602233" y="13253"/>
                </a:lnTo>
                <a:lnTo>
                  <a:pt x="6347791" y="1778938"/>
                </a:lnTo>
                <a:lnTo>
                  <a:pt x="0" y="1779973"/>
                </a:lnTo>
                <a:lnTo>
                  <a:pt x="0" y="0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5713CF5A-0064-4049-8E91-FFF76850ED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08" y="3963941"/>
            <a:ext cx="2223691" cy="92767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A472A52-EFF1-10B7-F4FB-8FC6675CCF0C}"/>
              </a:ext>
            </a:extLst>
          </p:cNvPr>
          <p:cNvSpPr txBox="1"/>
          <p:nvPr userDrawn="1"/>
        </p:nvSpPr>
        <p:spPr>
          <a:xfrm>
            <a:off x="242526" y="6266318"/>
            <a:ext cx="8905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tx1"/>
                </a:solidFill>
              </a:rPr>
              <a:t>NEBRASKA ANTIMICROBIAL STEWARDSHIP ASSESSMENT AND PROMOTION PROGRAM</a:t>
            </a:r>
          </a:p>
        </p:txBody>
      </p:sp>
      <p:pic>
        <p:nvPicPr>
          <p:cNvPr id="23" name="Picture 22" descr="A red sign with white text&#10;&#10;Description automatically generated">
            <a:extLst>
              <a:ext uri="{FF2B5EF4-FFF2-40B4-BE49-F238E27FC236}">
                <a16:creationId xmlns:a16="http://schemas.microsoft.com/office/drawing/2014/main" id="{5E22D00A-D4A4-3ADD-FB2D-831075657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443164" y="5325311"/>
            <a:ext cx="2964259" cy="87034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85F2149-3735-DFB8-71E9-F79F45ADAEA2}"/>
              </a:ext>
            </a:extLst>
          </p:cNvPr>
          <p:cNvSpPr txBox="1">
            <a:spLocks/>
          </p:cNvSpPr>
          <p:nvPr userDrawn="1"/>
        </p:nvSpPr>
        <p:spPr>
          <a:xfrm>
            <a:off x="3385009" y="1100180"/>
            <a:ext cx="5382376" cy="1554884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</a:bodyPr>
          <a:lstStyle>
            <a:lvl1pPr algn="l" defTabSz="2571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pPr algn="r"/>
            <a:r>
              <a:rPr lang="en-US"/>
              <a:t>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EC8030B-067D-BC08-9ED5-28DE44FEE91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385009" y="2768665"/>
            <a:ext cx="5382376" cy="81767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90829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B7C192-0024-419C-D76C-BEF6326BB04D}"/>
              </a:ext>
            </a:extLst>
          </p:cNvPr>
          <p:cNvSpPr/>
          <p:nvPr userDrawn="1"/>
        </p:nvSpPr>
        <p:spPr>
          <a:xfrm>
            <a:off x="0" y="2"/>
            <a:ext cx="9144000" cy="6857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6F6134-4AB7-3533-F2D3-FD8681344A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5" r="323" b="354"/>
          <a:stretch/>
        </p:blipFill>
        <p:spPr>
          <a:xfrm>
            <a:off x="0" y="1"/>
            <a:ext cx="9163050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2574342" y="2113943"/>
            <a:ext cx="6032578" cy="1666482"/>
          </a:xfrm>
        </p:spPr>
        <p:txBody>
          <a:bodyPr anchor="b">
            <a:normAutofit/>
          </a:bodyPr>
          <a:lstStyle>
            <a:lvl1pPr algn="r">
              <a:lnSpc>
                <a:spcPct val="80000"/>
              </a:lnSpc>
              <a:defRPr sz="3600" b="1" i="0" baseline="0">
                <a:solidFill>
                  <a:schemeClr val="tx1"/>
                </a:solidFill>
                <a:latin typeface="+mj-lt"/>
                <a:cs typeface="Arial-BoldMT"/>
              </a:defRPr>
            </a:lvl1pPr>
          </a:lstStyle>
          <a:p>
            <a:r>
              <a:rPr lang="en-US"/>
              <a:t>Speaker Presenter Slide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344363" y="3855631"/>
            <a:ext cx="5262557" cy="688511"/>
          </a:xfrm>
        </p:spPr>
        <p:txBody>
          <a:bodyPr>
            <a:normAutofit/>
          </a:bodyPr>
          <a:lstStyle>
            <a:lvl1pPr marL="0" indent="0" algn="r">
              <a:buNone/>
              <a:defRPr sz="1500" b="1" i="0" baseline="0">
                <a:solidFill>
                  <a:schemeClr val="tx1"/>
                </a:solidFill>
                <a:latin typeface="+mj-lt"/>
                <a:cs typeface="Arial-BoldMT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Subhead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EC276D-EAA6-3D85-9D99-233D8B7F3D02}"/>
              </a:ext>
            </a:extLst>
          </p:cNvPr>
          <p:cNvSpPr/>
          <p:nvPr userDrawn="1"/>
        </p:nvSpPr>
        <p:spPr>
          <a:xfrm>
            <a:off x="-19050" y="5102378"/>
            <a:ext cx="4689614" cy="1779973"/>
          </a:xfrm>
          <a:custGeom>
            <a:avLst/>
            <a:gdLst>
              <a:gd name="connsiteX0" fmla="*/ 0 w 6533322"/>
              <a:gd name="connsiteY0" fmla="*/ 0 h 1779973"/>
              <a:gd name="connsiteX1" fmla="*/ 6533322 w 6533322"/>
              <a:gd name="connsiteY1" fmla="*/ 0 h 1779973"/>
              <a:gd name="connsiteX2" fmla="*/ 6533322 w 6533322"/>
              <a:gd name="connsiteY2" fmla="*/ 1779973 h 1779973"/>
              <a:gd name="connsiteX3" fmla="*/ 0 w 6533322"/>
              <a:gd name="connsiteY3" fmla="*/ 1779973 h 1779973"/>
              <a:gd name="connsiteX4" fmla="*/ 0 w 6533322"/>
              <a:gd name="connsiteY4" fmla="*/ 0 h 1779973"/>
              <a:gd name="connsiteX0" fmla="*/ 0 w 6533322"/>
              <a:gd name="connsiteY0" fmla="*/ 0 h 1779973"/>
              <a:gd name="connsiteX1" fmla="*/ 4545496 w 6533322"/>
              <a:gd name="connsiteY1" fmla="*/ 0 h 1779973"/>
              <a:gd name="connsiteX2" fmla="*/ 6533322 w 6533322"/>
              <a:gd name="connsiteY2" fmla="*/ 1779973 h 1779973"/>
              <a:gd name="connsiteX3" fmla="*/ 0 w 6533322"/>
              <a:gd name="connsiteY3" fmla="*/ 1779973 h 1779973"/>
              <a:gd name="connsiteX4" fmla="*/ 0 w 6533322"/>
              <a:gd name="connsiteY4" fmla="*/ 0 h 1779973"/>
              <a:gd name="connsiteX0" fmla="*/ 0 w 6387548"/>
              <a:gd name="connsiteY0" fmla="*/ 0 h 1779973"/>
              <a:gd name="connsiteX1" fmla="*/ 4545496 w 6387548"/>
              <a:gd name="connsiteY1" fmla="*/ 0 h 1779973"/>
              <a:gd name="connsiteX2" fmla="*/ 6387548 w 6387548"/>
              <a:gd name="connsiteY2" fmla="*/ 1779973 h 1779973"/>
              <a:gd name="connsiteX3" fmla="*/ 0 w 6387548"/>
              <a:gd name="connsiteY3" fmla="*/ 1779973 h 1779973"/>
              <a:gd name="connsiteX4" fmla="*/ 0 w 6387548"/>
              <a:gd name="connsiteY4" fmla="*/ 0 h 1779973"/>
              <a:gd name="connsiteX0" fmla="*/ 0 w 6122505"/>
              <a:gd name="connsiteY0" fmla="*/ 0 h 1793225"/>
              <a:gd name="connsiteX1" fmla="*/ 4545496 w 6122505"/>
              <a:gd name="connsiteY1" fmla="*/ 0 h 1793225"/>
              <a:gd name="connsiteX2" fmla="*/ 6122505 w 6122505"/>
              <a:gd name="connsiteY2" fmla="*/ 1793225 h 1793225"/>
              <a:gd name="connsiteX3" fmla="*/ 0 w 6122505"/>
              <a:gd name="connsiteY3" fmla="*/ 1779973 h 1793225"/>
              <a:gd name="connsiteX4" fmla="*/ 0 w 6122505"/>
              <a:gd name="connsiteY4" fmla="*/ 0 h 1793225"/>
              <a:gd name="connsiteX0" fmla="*/ 0 w 6334540"/>
              <a:gd name="connsiteY0" fmla="*/ 0 h 1793225"/>
              <a:gd name="connsiteX1" fmla="*/ 4545496 w 6334540"/>
              <a:gd name="connsiteY1" fmla="*/ 0 h 1793225"/>
              <a:gd name="connsiteX2" fmla="*/ 6334540 w 6334540"/>
              <a:gd name="connsiteY2" fmla="*/ 1793225 h 1793225"/>
              <a:gd name="connsiteX3" fmla="*/ 0 w 6334540"/>
              <a:gd name="connsiteY3" fmla="*/ 1779973 h 1793225"/>
              <a:gd name="connsiteX4" fmla="*/ 0 w 6334540"/>
              <a:gd name="connsiteY4" fmla="*/ 0 h 1793225"/>
              <a:gd name="connsiteX0" fmla="*/ 0 w 6321288"/>
              <a:gd name="connsiteY0" fmla="*/ 0 h 1779973"/>
              <a:gd name="connsiteX1" fmla="*/ 4545496 w 6321288"/>
              <a:gd name="connsiteY1" fmla="*/ 0 h 1779973"/>
              <a:gd name="connsiteX2" fmla="*/ 6321288 w 6321288"/>
              <a:gd name="connsiteY2" fmla="*/ 1753469 h 1779973"/>
              <a:gd name="connsiteX3" fmla="*/ 0 w 6321288"/>
              <a:gd name="connsiteY3" fmla="*/ 1779973 h 1779973"/>
              <a:gd name="connsiteX4" fmla="*/ 0 w 6321288"/>
              <a:gd name="connsiteY4" fmla="*/ 0 h 1779973"/>
              <a:gd name="connsiteX0" fmla="*/ 0 w 6321288"/>
              <a:gd name="connsiteY0" fmla="*/ 0 h 1779973"/>
              <a:gd name="connsiteX1" fmla="*/ 4558749 w 6321288"/>
              <a:gd name="connsiteY1" fmla="*/ 0 h 1779973"/>
              <a:gd name="connsiteX2" fmla="*/ 6321288 w 6321288"/>
              <a:gd name="connsiteY2" fmla="*/ 1753469 h 1779973"/>
              <a:gd name="connsiteX3" fmla="*/ 0 w 6321288"/>
              <a:gd name="connsiteY3" fmla="*/ 1779973 h 1779973"/>
              <a:gd name="connsiteX4" fmla="*/ 0 w 6321288"/>
              <a:gd name="connsiteY4" fmla="*/ 0 h 1779973"/>
              <a:gd name="connsiteX0" fmla="*/ 0 w 6361044"/>
              <a:gd name="connsiteY0" fmla="*/ 0 h 1793225"/>
              <a:gd name="connsiteX1" fmla="*/ 4558749 w 6361044"/>
              <a:gd name="connsiteY1" fmla="*/ 0 h 1793225"/>
              <a:gd name="connsiteX2" fmla="*/ 6361044 w 6361044"/>
              <a:gd name="connsiteY2" fmla="*/ 1793225 h 1793225"/>
              <a:gd name="connsiteX3" fmla="*/ 0 w 6361044"/>
              <a:gd name="connsiteY3" fmla="*/ 1779973 h 1793225"/>
              <a:gd name="connsiteX4" fmla="*/ 0 w 6361044"/>
              <a:gd name="connsiteY4" fmla="*/ 0 h 1793225"/>
              <a:gd name="connsiteX0" fmla="*/ 0 w 6347791"/>
              <a:gd name="connsiteY0" fmla="*/ 0 h 1779973"/>
              <a:gd name="connsiteX1" fmla="*/ 4558749 w 6347791"/>
              <a:gd name="connsiteY1" fmla="*/ 0 h 1779973"/>
              <a:gd name="connsiteX2" fmla="*/ 6347791 w 6347791"/>
              <a:gd name="connsiteY2" fmla="*/ 1753469 h 1779973"/>
              <a:gd name="connsiteX3" fmla="*/ 0 w 6347791"/>
              <a:gd name="connsiteY3" fmla="*/ 1779973 h 1779973"/>
              <a:gd name="connsiteX4" fmla="*/ 0 w 6347791"/>
              <a:gd name="connsiteY4" fmla="*/ 0 h 1779973"/>
              <a:gd name="connsiteX0" fmla="*/ 0 w 6347791"/>
              <a:gd name="connsiteY0" fmla="*/ 0 h 1793225"/>
              <a:gd name="connsiteX1" fmla="*/ 4558749 w 6347791"/>
              <a:gd name="connsiteY1" fmla="*/ 0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347791"/>
              <a:gd name="connsiteY0" fmla="*/ 0 h 1793225"/>
              <a:gd name="connsiteX1" fmla="*/ 4611758 w 6347791"/>
              <a:gd name="connsiteY1" fmla="*/ 13253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347791"/>
              <a:gd name="connsiteY0" fmla="*/ 0 h 1793225"/>
              <a:gd name="connsiteX1" fmla="*/ 3932276 w 6347791"/>
              <a:gd name="connsiteY1" fmla="*/ 13253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276266"/>
              <a:gd name="connsiteY0" fmla="*/ 0 h 1779973"/>
              <a:gd name="connsiteX1" fmla="*/ 3932276 w 6276266"/>
              <a:gd name="connsiteY1" fmla="*/ 13253 h 1779973"/>
              <a:gd name="connsiteX2" fmla="*/ 6276266 w 6276266"/>
              <a:gd name="connsiteY2" fmla="*/ 1779973 h 1779973"/>
              <a:gd name="connsiteX3" fmla="*/ 0 w 6276266"/>
              <a:gd name="connsiteY3" fmla="*/ 1779973 h 1779973"/>
              <a:gd name="connsiteX4" fmla="*/ 0 w 6276266"/>
              <a:gd name="connsiteY4" fmla="*/ 0 h 1779973"/>
              <a:gd name="connsiteX0" fmla="*/ 0 w 6327674"/>
              <a:gd name="connsiteY0" fmla="*/ 0 h 1779973"/>
              <a:gd name="connsiteX1" fmla="*/ 3932276 w 6327674"/>
              <a:gd name="connsiteY1" fmla="*/ 13253 h 1779973"/>
              <a:gd name="connsiteX2" fmla="*/ 6327674 w 6327674"/>
              <a:gd name="connsiteY2" fmla="*/ 1773623 h 1779973"/>
              <a:gd name="connsiteX3" fmla="*/ 0 w 6327674"/>
              <a:gd name="connsiteY3" fmla="*/ 1779973 h 1779973"/>
              <a:gd name="connsiteX4" fmla="*/ 0 w 6327674"/>
              <a:gd name="connsiteY4" fmla="*/ 0 h 1779973"/>
              <a:gd name="connsiteX0" fmla="*/ 0 w 6327674"/>
              <a:gd name="connsiteY0" fmla="*/ 0 h 1779973"/>
              <a:gd name="connsiteX1" fmla="*/ 3975116 w 6327674"/>
              <a:gd name="connsiteY1" fmla="*/ 13253 h 1779973"/>
              <a:gd name="connsiteX2" fmla="*/ 6327674 w 6327674"/>
              <a:gd name="connsiteY2" fmla="*/ 1773623 h 1779973"/>
              <a:gd name="connsiteX3" fmla="*/ 0 w 6327674"/>
              <a:gd name="connsiteY3" fmla="*/ 1779973 h 1779973"/>
              <a:gd name="connsiteX4" fmla="*/ 0 w 6327674"/>
              <a:gd name="connsiteY4" fmla="*/ 0 h 1779973"/>
              <a:gd name="connsiteX0" fmla="*/ 0 w 6327674"/>
              <a:gd name="connsiteY0" fmla="*/ 12147 h 1792120"/>
              <a:gd name="connsiteX1" fmla="*/ 3940844 w 6327674"/>
              <a:gd name="connsiteY1" fmla="*/ 0 h 1792120"/>
              <a:gd name="connsiteX2" fmla="*/ 6327674 w 6327674"/>
              <a:gd name="connsiteY2" fmla="*/ 1785770 h 1792120"/>
              <a:gd name="connsiteX3" fmla="*/ 0 w 6327674"/>
              <a:gd name="connsiteY3" fmla="*/ 1792120 h 1792120"/>
              <a:gd name="connsiteX4" fmla="*/ 0 w 6327674"/>
              <a:gd name="connsiteY4" fmla="*/ 12147 h 1792120"/>
              <a:gd name="connsiteX0" fmla="*/ 0 w 6327674"/>
              <a:gd name="connsiteY0" fmla="*/ 0 h 1779973"/>
              <a:gd name="connsiteX1" fmla="*/ 3949412 w 6327674"/>
              <a:gd name="connsiteY1" fmla="*/ 553 h 1779973"/>
              <a:gd name="connsiteX2" fmla="*/ 6327674 w 6327674"/>
              <a:gd name="connsiteY2" fmla="*/ 1773623 h 1779973"/>
              <a:gd name="connsiteX3" fmla="*/ 0 w 6327674"/>
              <a:gd name="connsiteY3" fmla="*/ 1779973 h 1779973"/>
              <a:gd name="connsiteX4" fmla="*/ 0 w 6327674"/>
              <a:gd name="connsiteY4" fmla="*/ 0 h 1779973"/>
              <a:gd name="connsiteX0" fmla="*/ 0 w 6327674"/>
              <a:gd name="connsiteY0" fmla="*/ 0 h 1779973"/>
              <a:gd name="connsiteX1" fmla="*/ 3966548 w 6327674"/>
              <a:gd name="connsiteY1" fmla="*/ 553 h 1779973"/>
              <a:gd name="connsiteX2" fmla="*/ 6327674 w 6327674"/>
              <a:gd name="connsiteY2" fmla="*/ 1773623 h 1779973"/>
              <a:gd name="connsiteX3" fmla="*/ 0 w 6327674"/>
              <a:gd name="connsiteY3" fmla="*/ 1779973 h 1779973"/>
              <a:gd name="connsiteX4" fmla="*/ 0 w 6327674"/>
              <a:gd name="connsiteY4" fmla="*/ 0 h 1779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27674" h="1779973">
                <a:moveTo>
                  <a:pt x="0" y="0"/>
                </a:moveTo>
                <a:lnTo>
                  <a:pt x="3966548" y="553"/>
                </a:lnTo>
                <a:lnTo>
                  <a:pt x="6327674" y="1773623"/>
                </a:lnTo>
                <a:lnTo>
                  <a:pt x="0" y="1779973"/>
                </a:lnTo>
                <a:lnTo>
                  <a:pt x="0" y="0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 descr="A red background with white text&#10;&#10;Description automatically generated">
            <a:extLst>
              <a:ext uri="{FF2B5EF4-FFF2-40B4-BE49-F238E27FC236}">
                <a16:creationId xmlns:a16="http://schemas.microsoft.com/office/drawing/2014/main" id="{2231A94D-7AA4-E92F-58D8-0436ACEC84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5" t="30191" r="13436" b="28467"/>
          <a:stretch/>
        </p:blipFill>
        <p:spPr>
          <a:xfrm>
            <a:off x="332971" y="5447797"/>
            <a:ext cx="2684217" cy="956369"/>
          </a:xfrm>
          <a:prstGeom prst="rect">
            <a:avLst/>
          </a:prstGeom>
        </p:spPr>
      </p:pic>
      <p:pic>
        <p:nvPicPr>
          <p:cNvPr id="7" name="Picture 6" descr="A red sign with white text&#10;&#10;Description automatically generated">
            <a:extLst>
              <a:ext uri="{FF2B5EF4-FFF2-40B4-BE49-F238E27FC236}">
                <a16:creationId xmlns:a16="http://schemas.microsoft.com/office/drawing/2014/main" id="{2CBF4E3F-1D78-9B7F-D2A4-7128BA7E9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192949" y="5589012"/>
            <a:ext cx="2964259" cy="87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0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9934" y="395835"/>
            <a:ext cx="8107269" cy="1359153"/>
          </a:xfrm>
        </p:spPr>
        <p:txBody>
          <a:bodyPr tIns="0" bIns="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19934" y="1882622"/>
            <a:ext cx="8107269" cy="405295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350">
                <a:latin typeface="+mj-lt"/>
              </a:defRPr>
            </a:lvl1pPr>
            <a:lvl2pPr>
              <a:lnSpc>
                <a:spcPct val="90000"/>
              </a:lnSpc>
              <a:defRPr sz="1350">
                <a:latin typeface="+mj-lt"/>
                <a:cs typeface="Arial"/>
              </a:defRPr>
            </a:lvl2pPr>
            <a:lvl3pPr>
              <a:lnSpc>
                <a:spcPct val="90000"/>
              </a:lnSpc>
              <a:defRPr sz="1350">
                <a:latin typeface="+mj-lt"/>
              </a:defRPr>
            </a:lvl3pPr>
            <a:lvl4pPr>
              <a:lnSpc>
                <a:spcPct val="90000"/>
              </a:lnSpc>
              <a:defRPr sz="1350">
                <a:latin typeface="+mj-lt"/>
              </a:defRPr>
            </a:lvl4pPr>
            <a:lvl5pPr>
              <a:lnSpc>
                <a:spcPct val="90000"/>
              </a:lnSpc>
              <a:defRPr sz="135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D2C345-A9FA-CA25-182E-C20399A189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97561"/>
            <a:ext cx="9144000" cy="5604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002B2B-CBF6-1B0A-696A-A289C0427AC2}"/>
              </a:ext>
            </a:extLst>
          </p:cNvPr>
          <p:cNvSpPr txBox="1"/>
          <p:nvPr userDrawn="1"/>
        </p:nvSpPr>
        <p:spPr>
          <a:xfrm>
            <a:off x="232594" y="6462165"/>
            <a:ext cx="6993708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>
                <a:solidFill>
                  <a:schemeClr val="tx1"/>
                </a:solidFill>
              </a:rPr>
              <a:t>NEBRASKA ANTIMICROBIAL STEWARDSHIP ASSESSMENT AND PROMOTION PROGRAM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4BD7D8-1717-EF5A-CDE0-BCD93DD452F0}"/>
              </a:ext>
            </a:extLst>
          </p:cNvPr>
          <p:cNvSpPr/>
          <p:nvPr userDrawn="1"/>
        </p:nvSpPr>
        <p:spPr>
          <a:xfrm>
            <a:off x="6478234" y="4877305"/>
            <a:ext cx="1554292" cy="762000"/>
          </a:xfrm>
          <a:prstGeom prst="rect">
            <a:avLst/>
          </a:prstGeom>
          <a:solidFill>
            <a:srgbClr val="AD1F2C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red sign with white text&#10;&#10;Description automatically generated">
            <a:extLst>
              <a:ext uri="{FF2B5EF4-FFF2-40B4-BE49-F238E27FC236}">
                <a16:creationId xmlns:a16="http://schemas.microsoft.com/office/drawing/2014/main" id="{C7555096-D8A4-BAB7-9C14-E81EC85A73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7458895" y="6354578"/>
            <a:ext cx="1554292" cy="45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37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AD7E7-F23F-98F5-58B3-C507B3130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1A926-D710-4255-585B-505403527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934" y="1882622"/>
            <a:ext cx="8107269" cy="405295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350">
                <a:latin typeface="+mj-lt"/>
              </a:defRPr>
            </a:lvl1pPr>
            <a:lvl2pPr>
              <a:lnSpc>
                <a:spcPct val="90000"/>
              </a:lnSpc>
              <a:defRPr sz="1350">
                <a:latin typeface="+mj-lt"/>
                <a:cs typeface="Arial"/>
              </a:defRPr>
            </a:lvl2pPr>
            <a:lvl3pPr>
              <a:lnSpc>
                <a:spcPct val="90000"/>
              </a:lnSpc>
              <a:defRPr sz="1350">
                <a:latin typeface="+mj-lt"/>
              </a:defRPr>
            </a:lvl3pPr>
            <a:lvl4pPr>
              <a:lnSpc>
                <a:spcPct val="90000"/>
              </a:lnSpc>
              <a:defRPr sz="1350">
                <a:latin typeface="+mj-lt"/>
              </a:defRPr>
            </a:lvl4pPr>
            <a:lvl5pPr>
              <a:lnSpc>
                <a:spcPct val="90000"/>
              </a:lnSpc>
              <a:defRPr sz="135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877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80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625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DB0D63-3685-6088-3E81-043D0537C4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97561"/>
            <a:ext cx="9144000" cy="6135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F87C61-321F-B369-FFA5-F7E42D349FEC}"/>
              </a:ext>
            </a:extLst>
          </p:cNvPr>
          <p:cNvSpPr txBox="1"/>
          <p:nvPr userDrawn="1"/>
        </p:nvSpPr>
        <p:spPr>
          <a:xfrm>
            <a:off x="130813" y="6442751"/>
            <a:ext cx="69937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>
                <a:solidFill>
                  <a:schemeClr val="tx1"/>
                </a:solidFill>
              </a:rPr>
              <a:t>NEBRASKA ANTIMICROBIAL STEWARDSHIP ASSESSMENT AND PROMOTION PROGRAM</a:t>
            </a:r>
          </a:p>
        </p:txBody>
      </p:sp>
      <p:pic>
        <p:nvPicPr>
          <p:cNvPr id="4" name="Picture 3" descr="A red sign with white text&#10;&#10;Description automatically generated">
            <a:extLst>
              <a:ext uri="{FF2B5EF4-FFF2-40B4-BE49-F238E27FC236}">
                <a16:creationId xmlns:a16="http://schemas.microsoft.com/office/drawing/2014/main" id="{179D5CB1-EFA2-7B3A-08CC-05DFD173E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7458895" y="6376155"/>
            <a:ext cx="1554292" cy="45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DB0D63-3685-6088-3E81-043D0537C4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97561"/>
            <a:ext cx="9144000" cy="6135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F87C61-321F-B369-FFA5-F7E42D349FEC}"/>
              </a:ext>
            </a:extLst>
          </p:cNvPr>
          <p:cNvSpPr txBox="1"/>
          <p:nvPr userDrawn="1"/>
        </p:nvSpPr>
        <p:spPr>
          <a:xfrm>
            <a:off x="0" y="6468237"/>
            <a:ext cx="69937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>
                <a:solidFill>
                  <a:schemeClr val="bg1"/>
                </a:solidFill>
              </a:rPr>
              <a:t>NEBRASKA ANTIMICROBIAL STEWARDSHIP ASSESSMENT AND PROMOTION PROGRAM</a:t>
            </a:r>
          </a:p>
        </p:txBody>
      </p:sp>
      <p:pic>
        <p:nvPicPr>
          <p:cNvPr id="4" name="Picture 3" descr="A red sign with white text&#10;&#10;Description automatically generated">
            <a:extLst>
              <a:ext uri="{FF2B5EF4-FFF2-40B4-BE49-F238E27FC236}">
                <a16:creationId xmlns:a16="http://schemas.microsoft.com/office/drawing/2014/main" id="{179D5CB1-EFA2-7B3A-08CC-05DFD173E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7441042" y="6365965"/>
            <a:ext cx="1554292" cy="45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29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35321-C0C3-17EE-E5BE-A25372996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3A61F-F247-1C15-9158-830021706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FDA6F-C84E-A548-BF43-528EEAE9D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F46E-1EE2-4736-9AAB-BCE2A78A74A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F7E69-BD30-3E09-1DB6-1D3493B8E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68FBB-99CC-41C4-52DF-BE7042E66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23197-1855-446E-B91B-65C625D86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6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4D75D68-6E67-462B-B11C-84C806CA58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1" y="928637"/>
            <a:ext cx="7772399" cy="578498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 algn="l">
              <a:buNone/>
              <a:defRPr sz="3300" b="1">
                <a:solidFill>
                  <a:srgbClr val="00607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BULLET LIST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9429DD-C467-0EC5-A636-53E9D2D883DE}"/>
              </a:ext>
            </a:extLst>
          </p:cNvPr>
          <p:cNvGrpSpPr/>
          <p:nvPr userDrawn="1"/>
        </p:nvGrpSpPr>
        <p:grpSpPr>
          <a:xfrm>
            <a:off x="7013031" y="6289401"/>
            <a:ext cx="2130969" cy="460023"/>
            <a:chOff x="9350708" y="6289400"/>
            <a:chExt cx="2841292" cy="46002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2FFECD6-FC1B-8BA7-3E2D-2A43D8A1BE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50708" y="6305001"/>
              <a:ext cx="1448108" cy="44442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D458CB-59EF-678A-7F1B-E6124FA864C1}"/>
                </a:ext>
              </a:extLst>
            </p:cNvPr>
            <p:cNvSpPr txBox="1"/>
            <p:nvPr userDrawn="1"/>
          </p:nvSpPr>
          <p:spPr>
            <a:xfrm>
              <a:off x="10879494" y="6289400"/>
              <a:ext cx="131250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88" b="1">
                  <a:solidFill>
                    <a:srgbClr val="E2A325"/>
                  </a:solidFill>
                  <a:latin typeface="Century Gothic" panose="020B0502020202020204" pitchFamily="34" charset="0"/>
                </a:rPr>
                <a:t>DIVISION OF </a:t>
              </a:r>
            </a:p>
            <a:p>
              <a:r>
                <a:rPr lang="en-US" sz="788" b="1">
                  <a:solidFill>
                    <a:srgbClr val="E2A325"/>
                  </a:solidFill>
                  <a:latin typeface="Century Gothic" panose="020B0502020202020204" pitchFamily="34" charset="0"/>
                </a:rPr>
                <a:t>PUBLIC HEALTH</a:t>
              </a:r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8A257C0-90F9-200F-BB2D-BF8217D0C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279" y="63368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6E9BC0B5-A062-4837-A6C6-C9A581AFE6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6AB016CB-827A-398E-A12F-AA3C8587B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655" y="1834179"/>
            <a:ext cx="7772544" cy="4095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57175" indent="-257175">
              <a:lnSpc>
                <a:spcPct val="100000"/>
              </a:lnSpc>
              <a:buFont typeface="Wingdings" panose="05000000000000000000" pitchFamily="2" charset="2"/>
              <a:buChar char="q"/>
              <a:defRPr sz="2100">
                <a:solidFill>
                  <a:srgbClr val="4D4D4F"/>
                </a:solidFill>
                <a:latin typeface="+mj-lt"/>
              </a:defRPr>
            </a:lvl1pPr>
            <a:lvl2pPr marL="771525" indent="-257175">
              <a:buFont typeface="Wingdings" panose="05000000000000000000" pitchFamily="2" charset="2"/>
              <a:buChar char="q"/>
              <a:defRPr sz="1800">
                <a:solidFill>
                  <a:srgbClr val="4D4D4F"/>
                </a:solidFill>
                <a:latin typeface="+mj-lt"/>
              </a:defRPr>
            </a:lvl2pPr>
            <a:lvl3pPr marL="857250" indent="0">
              <a:buFont typeface="Wingdings" panose="05000000000000000000" pitchFamily="2" charset="2"/>
              <a:buChar char="q"/>
              <a:defRPr sz="1500">
                <a:solidFill>
                  <a:srgbClr val="4D4D4F"/>
                </a:solidFill>
                <a:latin typeface="+mj-lt"/>
              </a:defRPr>
            </a:lvl3pPr>
            <a:lvl4pPr marL="1200150" indent="0">
              <a:buNone/>
              <a:defRPr>
                <a:solidFill>
                  <a:srgbClr val="4D4D4F"/>
                </a:solidFill>
              </a:defRPr>
            </a:lvl4pPr>
            <a:lvl5pPr>
              <a:defRPr/>
            </a:lvl5pPr>
          </a:lstStyle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Sed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. Vestibulum </a:t>
            </a:r>
            <a:r>
              <a:rPr lang="en-US" err="1"/>
              <a:t>ornare</a:t>
            </a:r>
            <a:r>
              <a:rPr lang="en-US"/>
              <a:t>, eros </a:t>
            </a:r>
            <a:r>
              <a:rPr lang="en-US" err="1"/>
              <a:t>egestas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,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 </a:t>
            </a:r>
            <a:r>
              <a:rPr lang="en-US" err="1"/>
              <a:t>vehicula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, id </a:t>
            </a:r>
            <a:r>
              <a:rPr lang="en-US" err="1"/>
              <a:t>luctus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non lorem. Cras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preti</a:t>
            </a:r>
            <a:r>
              <a:rPr lang="en-US"/>
              <a:t>. </a:t>
            </a:r>
          </a:p>
          <a:p>
            <a:pPr marL="728663" marR="0" lvl="1" indent="-21431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Vestibulum </a:t>
            </a:r>
            <a:r>
              <a:rPr lang="en-US" err="1"/>
              <a:t>ornare</a:t>
            </a:r>
            <a:r>
              <a:rPr lang="en-US"/>
              <a:t>, eros </a:t>
            </a:r>
            <a:r>
              <a:rPr lang="en-US" err="1"/>
              <a:t>egestas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,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 </a:t>
            </a:r>
            <a:r>
              <a:rPr lang="en-US" err="1"/>
              <a:t>vehicula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, id </a:t>
            </a:r>
            <a:r>
              <a:rPr lang="en-US" err="1"/>
              <a:t>luctus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non lorem. Cras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preti</a:t>
            </a:r>
            <a:r>
              <a:rPr lang="en-US"/>
              <a:t>. </a:t>
            </a:r>
          </a:p>
          <a:p>
            <a:pPr marL="1071563" marR="0" lvl="2" indent="-21431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Luat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. Vestibulum </a:t>
            </a:r>
            <a:r>
              <a:rPr lang="en-US" err="1"/>
              <a:t>ornare</a:t>
            </a:r>
            <a:r>
              <a:rPr lang="en-US"/>
              <a:t>, eros </a:t>
            </a:r>
            <a:r>
              <a:rPr lang="en-US" err="1"/>
              <a:t>egestas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,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 </a:t>
            </a:r>
            <a:r>
              <a:rPr lang="en-US" err="1"/>
              <a:t>vehicula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, id </a:t>
            </a:r>
            <a:r>
              <a:rPr lang="en-US" err="1"/>
              <a:t>luctus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non lorem. Cras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mi. Duis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, cursus non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elementum</a:t>
            </a:r>
            <a:r>
              <a:rPr lang="en-US"/>
              <a:t>.</a:t>
            </a:r>
          </a:p>
          <a:p>
            <a:pPr marL="1414463" marR="0" lvl="3" indent="-21431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1587C7-2BEF-4D15-A8CE-831216B602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8" y="0"/>
            <a:ext cx="914224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AA877E-1813-D95C-D549-9FDD29BEC4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3491" y="2458546"/>
            <a:ext cx="4956980" cy="13591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 Slide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60712E53-AA87-5C49-D59B-2F765F9C59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09" y="3817699"/>
            <a:ext cx="2172512" cy="1073915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81487D40-AB48-1BA4-1C14-3E677AD7096E}"/>
              </a:ext>
            </a:extLst>
          </p:cNvPr>
          <p:cNvSpPr/>
          <p:nvPr userDrawn="1"/>
        </p:nvSpPr>
        <p:spPr>
          <a:xfrm>
            <a:off x="-1" y="5078029"/>
            <a:ext cx="6347791" cy="1779973"/>
          </a:xfrm>
          <a:custGeom>
            <a:avLst/>
            <a:gdLst>
              <a:gd name="connsiteX0" fmla="*/ 0 w 6533322"/>
              <a:gd name="connsiteY0" fmla="*/ 0 h 1779973"/>
              <a:gd name="connsiteX1" fmla="*/ 6533322 w 6533322"/>
              <a:gd name="connsiteY1" fmla="*/ 0 h 1779973"/>
              <a:gd name="connsiteX2" fmla="*/ 6533322 w 6533322"/>
              <a:gd name="connsiteY2" fmla="*/ 1779973 h 1779973"/>
              <a:gd name="connsiteX3" fmla="*/ 0 w 6533322"/>
              <a:gd name="connsiteY3" fmla="*/ 1779973 h 1779973"/>
              <a:gd name="connsiteX4" fmla="*/ 0 w 6533322"/>
              <a:gd name="connsiteY4" fmla="*/ 0 h 1779973"/>
              <a:gd name="connsiteX0" fmla="*/ 0 w 6533322"/>
              <a:gd name="connsiteY0" fmla="*/ 0 h 1779973"/>
              <a:gd name="connsiteX1" fmla="*/ 4545496 w 6533322"/>
              <a:gd name="connsiteY1" fmla="*/ 0 h 1779973"/>
              <a:gd name="connsiteX2" fmla="*/ 6533322 w 6533322"/>
              <a:gd name="connsiteY2" fmla="*/ 1779973 h 1779973"/>
              <a:gd name="connsiteX3" fmla="*/ 0 w 6533322"/>
              <a:gd name="connsiteY3" fmla="*/ 1779973 h 1779973"/>
              <a:gd name="connsiteX4" fmla="*/ 0 w 6533322"/>
              <a:gd name="connsiteY4" fmla="*/ 0 h 1779973"/>
              <a:gd name="connsiteX0" fmla="*/ 0 w 6387548"/>
              <a:gd name="connsiteY0" fmla="*/ 0 h 1779973"/>
              <a:gd name="connsiteX1" fmla="*/ 4545496 w 6387548"/>
              <a:gd name="connsiteY1" fmla="*/ 0 h 1779973"/>
              <a:gd name="connsiteX2" fmla="*/ 6387548 w 6387548"/>
              <a:gd name="connsiteY2" fmla="*/ 1779973 h 1779973"/>
              <a:gd name="connsiteX3" fmla="*/ 0 w 6387548"/>
              <a:gd name="connsiteY3" fmla="*/ 1779973 h 1779973"/>
              <a:gd name="connsiteX4" fmla="*/ 0 w 6387548"/>
              <a:gd name="connsiteY4" fmla="*/ 0 h 1779973"/>
              <a:gd name="connsiteX0" fmla="*/ 0 w 6122505"/>
              <a:gd name="connsiteY0" fmla="*/ 0 h 1793225"/>
              <a:gd name="connsiteX1" fmla="*/ 4545496 w 6122505"/>
              <a:gd name="connsiteY1" fmla="*/ 0 h 1793225"/>
              <a:gd name="connsiteX2" fmla="*/ 6122505 w 6122505"/>
              <a:gd name="connsiteY2" fmla="*/ 1793225 h 1793225"/>
              <a:gd name="connsiteX3" fmla="*/ 0 w 6122505"/>
              <a:gd name="connsiteY3" fmla="*/ 1779973 h 1793225"/>
              <a:gd name="connsiteX4" fmla="*/ 0 w 6122505"/>
              <a:gd name="connsiteY4" fmla="*/ 0 h 1793225"/>
              <a:gd name="connsiteX0" fmla="*/ 0 w 6334540"/>
              <a:gd name="connsiteY0" fmla="*/ 0 h 1793225"/>
              <a:gd name="connsiteX1" fmla="*/ 4545496 w 6334540"/>
              <a:gd name="connsiteY1" fmla="*/ 0 h 1793225"/>
              <a:gd name="connsiteX2" fmla="*/ 6334540 w 6334540"/>
              <a:gd name="connsiteY2" fmla="*/ 1793225 h 1793225"/>
              <a:gd name="connsiteX3" fmla="*/ 0 w 6334540"/>
              <a:gd name="connsiteY3" fmla="*/ 1779973 h 1793225"/>
              <a:gd name="connsiteX4" fmla="*/ 0 w 6334540"/>
              <a:gd name="connsiteY4" fmla="*/ 0 h 1793225"/>
              <a:gd name="connsiteX0" fmla="*/ 0 w 6321288"/>
              <a:gd name="connsiteY0" fmla="*/ 0 h 1779973"/>
              <a:gd name="connsiteX1" fmla="*/ 4545496 w 6321288"/>
              <a:gd name="connsiteY1" fmla="*/ 0 h 1779973"/>
              <a:gd name="connsiteX2" fmla="*/ 6321288 w 6321288"/>
              <a:gd name="connsiteY2" fmla="*/ 1753469 h 1779973"/>
              <a:gd name="connsiteX3" fmla="*/ 0 w 6321288"/>
              <a:gd name="connsiteY3" fmla="*/ 1779973 h 1779973"/>
              <a:gd name="connsiteX4" fmla="*/ 0 w 6321288"/>
              <a:gd name="connsiteY4" fmla="*/ 0 h 1779973"/>
              <a:gd name="connsiteX0" fmla="*/ 0 w 6321288"/>
              <a:gd name="connsiteY0" fmla="*/ 0 h 1779973"/>
              <a:gd name="connsiteX1" fmla="*/ 4558749 w 6321288"/>
              <a:gd name="connsiteY1" fmla="*/ 0 h 1779973"/>
              <a:gd name="connsiteX2" fmla="*/ 6321288 w 6321288"/>
              <a:gd name="connsiteY2" fmla="*/ 1753469 h 1779973"/>
              <a:gd name="connsiteX3" fmla="*/ 0 w 6321288"/>
              <a:gd name="connsiteY3" fmla="*/ 1779973 h 1779973"/>
              <a:gd name="connsiteX4" fmla="*/ 0 w 6321288"/>
              <a:gd name="connsiteY4" fmla="*/ 0 h 1779973"/>
              <a:gd name="connsiteX0" fmla="*/ 0 w 6361044"/>
              <a:gd name="connsiteY0" fmla="*/ 0 h 1793225"/>
              <a:gd name="connsiteX1" fmla="*/ 4558749 w 6361044"/>
              <a:gd name="connsiteY1" fmla="*/ 0 h 1793225"/>
              <a:gd name="connsiteX2" fmla="*/ 6361044 w 6361044"/>
              <a:gd name="connsiteY2" fmla="*/ 1793225 h 1793225"/>
              <a:gd name="connsiteX3" fmla="*/ 0 w 6361044"/>
              <a:gd name="connsiteY3" fmla="*/ 1779973 h 1793225"/>
              <a:gd name="connsiteX4" fmla="*/ 0 w 6361044"/>
              <a:gd name="connsiteY4" fmla="*/ 0 h 1793225"/>
              <a:gd name="connsiteX0" fmla="*/ 0 w 6347791"/>
              <a:gd name="connsiteY0" fmla="*/ 0 h 1779973"/>
              <a:gd name="connsiteX1" fmla="*/ 4558749 w 6347791"/>
              <a:gd name="connsiteY1" fmla="*/ 0 h 1779973"/>
              <a:gd name="connsiteX2" fmla="*/ 6347791 w 6347791"/>
              <a:gd name="connsiteY2" fmla="*/ 1753469 h 1779973"/>
              <a:gd name="connsiteX3" fmla="*/ 0 w 6347791"/>
              <a:gd name="connsiteY3" fmla="*/ 1779973 h 1779973"/>
              <a:gd name="connsiteX4" fmla="*/ 0 w 6347791"/>
              <a:gd name="connsiteY4" fmla="*/ 0 h 1779973"/>
              <a:gd name="connsiteX0" fmla="*/ 0 w 6347791"/>
              <a:gd name="connsiteY0" fmla="*/ 0 h 1793225"/>
              <a:gd name="connsiteX1" fmla="*/ 4558749 w 6347791"/>
              <a:gd name="connsiteY1" fmla="*/ 0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347791"/>
              <a:gd name="connsiteY0" fmla="*/ 0 h 1793225"/>
              <a:gd name="connsiteX1" fmla="*/ 4611758 w 6347791"/>
              <a:gd name="connsiteY1" fmla="*/ 13253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347791"/>
              <a:gd name="connsiteY0" fmla="*/ 0 h 1779973"/>
              <a:gd name="connsiteX1" fmla="*/ 4611758 w 6347791"/>
              <a:gd name="connsiteY1" fmla="*/ 13253 h 1779973"/>
              <a:gd name="connsiteX2" fmla="*/ 6347791 w 6347791"/>
              <a:gd name="connsiteY2" fmla="*/ 1778938 h 1779973"/>
              <a:gd name="connsiteX3" fmla="*/ 0 w 6347791"/>
              <a:gd name="connsiteY3" fmla="*/ 1779973 h 1779973"/>
              <a:gd name="connsiteX4" fmla="*/ 0 w 6347791"/>
              <a:gd name="connsiteY4" fmla="*/ 0 h 1779973"/>
              <a:gd name="connsiteX0" fmla="*/ 0 w 6347791"/>
              <a:gd name="connsiteY0" fmla="*/ 0 h 1779973"/>
              <a:gd name="connsiteX1" fmla="*/ 4602233 w 6347791"/>
              <a:gd name="connsiteY1" fmla="*/ 13253 h 1779973"/>
              <a:gd name="connsiteX2" fmla="*/ 6347791 w 6347791"/>
              <a:gd name="connsiteY2" fmla="*/ 1778938 h 1779973"/>
              <a:gd name="connsiteX3" fmla="*/ 0 w 6347791"/>
              <a:gd name="connsiteY3" fmla="*/ 1779973 h 1779973"/>
              <a:gd name="connsiteX4" fmla="*/ 0 w 6347791"/>
              <a:gd name="connsiteY4" fmla="*/ 0 h 1779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7791" h="1779973">
                <a:moveTo>
                  <a:pt x="0" y="0"/>
                </a:moveTo>
                <a:lnTo>
                  <a:pt x="4602233" y="13253"/>
                </a:lnTo>
                <a:lnTo>
                  <a:pt x="6347791" y="1778938"/>
                </a:lnTo>
                <a:lnTo>
                  <a:pt x="0" y="1779973"/>
                </a:lnTo>
                <a:lnTo>
                  <a:pt x="0" y="0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F8333C-B894-B795-0080-C27F5C6286E2}"/>
              </a:ext>
            </a:extLst>
          </p:cNvPr>
          <p:cNvSpPr txBox="1"/>
          <p:nvPr userDrawn="1"/>
        </p:nvSpPr>
        <p:spPr>
          <a:xfrm>
            <a:off x="237040" y="6277689"/>
            <a:ext cx="8905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NEBRASKA ANTIMICROBIAL STEWARDSHIP ASSESSMENT AND PROMOTION PROGRAM</a:t>
            </a:r>
          </a:p>
        </p:txBody>
      </p:sp>
      <p:pic>
        <p:nvPicPr>
          <p:cNvPr id="6" name="Picture 5" descr="A red sign with white text&#10;&#10;Description automatically generated">
            <a:extLst>
              <a:ext uri="{FF2B5EF4-FFF2-40B4-BE49-F238E27FC236}">
                <a16:creationId xmlns:a16="http://schemas.microsoft.com/office/drawing/2014/main" id="{21D5B3D5-D34C-280D-FE82-E115054A45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331920" y="5245812"/>
            <a:ext cx="2547689" cy="99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9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B7C192-0024-419C-D76C-BEF6326BB04D}"/>
              </a:ext>
            </a:extLst>
          </p:cNvPr>
          <p:cNvSpPr/>
          <p:nvPr userDrawn="1"/>
        </p:nvSpPr>
        <p:spPr>
          <a:xfrm>
            <a:off x="0" y="2"/>
            <a:ext cx="9144000" cy="6857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6F6134-4AB7-3533-F2D3-FD8681344A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5" r="323"/>
          <a:stretch/>
        </p:blipFill>
        <p:spPr>
          <a:xfrm>
            <a:off x="0" y="0"/>
            <a:ext cx="9163050" cy="68823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2574342" y="2113943"/>
            <a:ext cx="6032578" cy="1666482"/>
          </a:xfrm>
        </p:spPr>
        <p:txBody>
          <a:bodyPr anchor="b">
            <a:normAutofit/>
          </a:bodyPr>
          <a:lstStyle>
            <a:lvl1pPr algn="r">
              <a:lnSpc>
                <a:spcPct val="80000"/>
              </a:lnSpc>
              <a:defRPr sz="3600" b="1" i="0" baseline="0">
                <a:solidFill>
                  <a:schemeClr val="tx1"/>
                </a:solidFill>
                <a:latin typeface="+mj-lt"/>
                <a:cs typeface="Arial-BoldMT"/>
              </a:defRPr>
            </a:lvl1pPr>
          </a:lstStyle>
          <a:p>
            <a:r>
              <a:rPr lang="en-US" dirty="0"/>
              <a:t>Speaker Presenter Slide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344363" y="3855631"/>
            <a:ext cx="5262557" cy="688511"/>
          </a:xfrm>
        </p:spPr>
        <p:txBody>
          <a:bodyPr>
            <a:normAutofit/>
          </a:bodyPr>
          <a:lstStyle>
            <a:lvl1pPr marL="0" indent="0" algn="r">
              <a:buNone/>
              <a:defRPr sz="1500" b="1" i="0" baseline="0">
                <a:solidFill>
                  <a:schemeClr val="accent6"/>
                </a:solidFill>
                <a:latin typeface="+mj-lt"/>
                <a:cs typeface="Arial-BoldMT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Subhead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EC276D-EAA6-3D85-9D99-233D8B7F3D02}"/>
              </a:ext>
            </a:extLst>
          </p:cNvPr>
          <p:cNvSpPr/>
          <p:nvPr userDrawn="1"/>
        </p:nvSpPr>
        <p:spPr>
          <a:xfrm>
            <a:off x="-19050" y="5102378"/>
            <a:ext cx="4689614" cy="1779973"/>
          </a:xfrm>
          <a:custGeom>
            <a:avLst/>
            <a:gdLst>
              <a:gd name="connsiteX0" fmla="*/ 0 w 6533322"/>
              <a:gd name="connsiteY0" fmla="*/ 0 h 1779973"/>
              <a:gd name="connsiteX1" fmla="*/ 6533322 w 6533322"/>
              <a:gd name="connsiteY1" fmla="*/ 0 h 1779973"/>
              <a:gd name="connsiteX2" fmla="*/ 6533322 w 6533322"/>
              <a:gd name="connsiteY2" fmla="*/ 1779973 h 1779973"/>
              <a:gd name="connsiteX3" fmla="*/ 0 w 6533322"/>
              <a:gd name="connsiteY3" fmla="*/ 1779973 h 1779973"/>
              <a:gd name="connsiteX4" fmla="*/ 0 w 6533322"/>
              <a:gd name="connsiteY4" fmla="*/ 0 h 1779973"/>
              <a:gd name="connsiteX0" fmla="*/ 0 w 6533322"/>
              <a:gd name="connsiteY0" fmla="*/ 0 h 1779973"/>
              <a:gd name="connsiteX1" fmla="*/ 4545496 w 6533322"/>
              <a:gd name="connsiteY1" fmla="*/ 0 h 1779973"/>
              <a:gd name="connsiteX2" fmla="*/ 6533322 w 6533322"/>
              <a:gd name="connsiteY2" fmla="*/ 1779973 h 1779973"/>
              <a:gd name="connsiteX3" fmla="*/ 0 w 6533322"/>
              <a:gd name="connsiteY3" fmla="*/ 1779973 h 1779973"/>
              <a:gd name="connsiteX4" fmla="*/ 0 w 6533322"/>
              <a:gd name="connsiteY4" fmla="*/ 0 h 1779973"/>
              <a:gd name="connsiteX0" fmla="*/ 0 w 6387548"/>
              <a:gd name="connsiteY0" fmla="*/ 0 h 1779973"/>
              <a:gd name="connsiteX1" fmla="*/ 4545496 w 6387548"/>
              <a:gd name="connsiteY1" fmla="*/ 0 h 1779973"/>
              <a:gd name="connsiteX2" fmla="*/ 6387548 w 6387548"/>
              <a:gd name="connsiteY2" fmla="*/ 1779973 h 1779973"/>
              <a:gd name="connsiteX3" fmla="*/ 0 w 6387548"/>
              <a:gd name="connsiteY3" fmla="*/ 1779973 h 1779973"/>
              <a:gd name="connsiteX4" fmla="*/ 0 w 6387548"/>
              <a:gd name="connsiteY4" fmla="*/ 0 h 1779973"/>
              <a:gd name="connsiteX0" fmla="*/ 0 w 6122505"/>
              <a:gd name="connsiteY0" fmla="*/ 0 h 1793225"/>
              <a:gd name="connsiteX1" fmla="*/ 4545496 w 6122505"/>
              <a:gd name="connsiteY1" fmla="*/ 0 h 1793225"/>
              <a:gd name="connsiteX2" fmla="*/ 6122505 w 6122505"/>
              <a:gd name="connsiteY2" fmla="*/ 1793225 h 1793225"/>
              <a:gd name="connsiteX3" fmla="*/ 0 w 6122505"/>
              <a:gd name="connsiteY3" fmla="*/ 1779973 h 1793225"/>
              <a:gd name="connsiteX4" fmla="*/ 0 w 6122505"/>
              <a:gd name="connsiteY4" fmla="*/ 0 h 1793225"/>
              <a:gd name="connsiteX0" fmla="*/ 0 w 6334540"/>
              <a:gd name="connsiteY0" fmla="*/ 0 h 1793225"/>
              <a:gd name="connsiteX1" fmla="*/ 4545496 w 6334540"/>
              <a:gd name="connsiteY1" fmla="*/ 0 h 1793225"/>
              <a:gd name="connsiteX2" fmla="*/ 6334540 w 6334540"/>
              <a:gd name="connsiteY2" fmla="*/ 1793225 h 1793225"/>
              <a:gd name="connsiteX3" fmla="*/ 0 w 6334540"/>
              <a:gd name="connsiteY3" fmla="*/ 1779973 h 1793225"/>
              <a:gd name="connsiteX4" fmla="*/ 0 w 6334540"/>
              <a:gd name="connsiteY4" fmla="*/ 0 h 1793225"/>
              <a:gd name="connsiteX0" fmla="*/ 0 w 6321288"/>
              <a:gd name="connsiteY0" fmla="*/ 0 h 1779973"/>
              <a:gd name="connsiteX1" fmla="*/ 4545496 w 6321288"/>
              <a:gd name="connsiteY1" fmla="*/ 0 h 1779973"/>
              <a:gd name="connsiteX2" fmla="*/ 6321288 w 6321288"/>
              <a:gd name="connsiteY2" fmla="*/ 1753469 h 1779973"/>
              <a:gd name="connsiteX3" fmla="*/ 0 w 6321288"/>
              <a:gd name="connsiteY3" fmla="*/ 1779973 h 1779973"/>
              <a:gd name="connsiteX4" fmla="*/ 0 w 6321288"/>
              <a:gd name="connsiteY4" fmla="*/ 0 h 1779973"/>
              <a:gd name="connsiteX0" fmla="*/ 0 w 6321288"/>
              <a:gd name="connsiteY0" fmla="*/ 0 h 1779973"/>
              <a:gd name="connsiteX1" fmla="*/ 4558749 w 6321288"/>
              <a:gd name="connsiteY1" fmla="*/ 0 h 1779973"/>
              <a:gd name="connsiteX2" fmla="*/ 6321288 w 6321288"/>
              <a:gd name="connsiteY2" fmla="*/ 1753469 h 1779973"/>
              <a:gd name="connsiteX3" fmla="*/ 0 w 6321288"/>
              <a:gd name="connsiteY3" fmla="*/ 1779973 h 1779973"/>
              <a:gd name="connsiteX4" fmla="*/ 0 w 6321288"/>
              <a:gd name="connsiteY4" fmla="*/ 0 h 1779973"/>
              <a:gd name="connsiteX0" fmla="*/ 0 w 6361044"/>
              <a:gd name="connsiteY0" fmla="*/ 0 h 1793225"/>
              <a:gd name="connsiteX1" fmla="*/ 4558749 w 6361044"/>
              <a:gd name="connsiteY1" fmla="*/ 0 h 1793225"/>
              <a:gd name="connsiteX2" fmla="*/ 6361044 w 6361044"/>
              <a:gd name="connsiteY2" fmla="*/ 1793225 h 1793225"/>
              <a:gd name="connsiteX3" fmla="*/ 0 w 6361044"/>
              <a:gd name="connsiteY3" fmla="*/ 1779973 h 1793225"/>
              <a:gd name="connsiteX4" fmla="*/ 0 w 6361044"/>
              <a:gd name="connsiteY4" fmla="*/ 0 h 1793225"/>
              <a:gd name="connsiteX0" fmla="*/ 0 w 6347791"/>
              <a:gd name="connsiteY0" fmla="*/ 0 h 1779973"/>
              <a:gd name="connsiteX1" fmla="*/ 4558749 w 6347791"/>
              <a:gd name="connsiteY1" fmla="*/ 0 h 1779973"/>
              <a:gd name="connsiteX2" fmla="*/ 6347791 w 6347791"/>
              <a:gd name="connsiteY2" fmla="*/ 1753469 h 1779973"/>
              <a:gd name="connsiteX3" fmla="*/ 0 w 6347791"/>
              <a:gd name="connsiteY3" fmla="*/ 1779973 h 1779973"/>
              <a:gd name="connsiteX4" fmla="*/ 0 w 6347791"/>
              <a:gd name="connsiteY4" fmla="*/ 0 h 1779973"/>
              <a:gd name="connsiteX0" fmla="*/ 0 w 6347791"/>
              <a:gd name="connsiteY0" fmla="*/ 0 h 1793225"/>
              <a:gd name="connsiteX1" fmla="*/ 4558749 w 6347791"/>
              <a:gd name="connsiteY1" fmla="*/ 0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347791"/>
              <a:gd name="connsiteY0" fmla="*/ 0 h 1793225"/>
              <a:gd name="connsiteX1" fmla="*/ 4611758 w 6347791"/>
              <a:gd name="connsiteY1" fmla="*/ 13253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347791"/>
              <a:gd name="connsiteY0" fmla="*/ 0 h 1793225"/>
              <a:gd name="connsiteX1" fmla="*/ 3932276 w 6347791"/>
              <a:gd name="connsiteY1" fmla="*/ 13253 h 1793225"/>
              <a:gd name="connsiteX2" fmla="*/ 6347791 w 6347791"/>
              <a:gd name="connsiteY2" fmla="*/ 1793225 h 1793225"/>
              <a:gd name="connsiteX3" fmla="*/ 0 w 6347791"/>
              <a:gd name="connsiteY3" fmla="*/ 1779973 h 1793225"/>
              <a:gd name="connsiteX4" fmla="*/ 0 w 6347791"/>
              <a:gd name="connsiteY4" fmla="*/ 0 h 1793225"/>
              <a:gd name="connsiteX0" fmla="*/ 0 w 6276266"/>
              <a:gd name="connsiteY0" fmla="*/ 0 h 1779973"/>
              <a:gd name="connsiteX1" fmla="*/ 3932276 w 6276266"/>
              <a:gd name="connsiteY1" fmla="*/ 13253 h 1779973"/>
              <a:gd name="connsiteX2" fmla="*/ 6276266 w 6276266"/>
              <a:gd name="connsiteY2" fmla="*/ 1779973 h 1779973"/>
              <a:gd name="connsiteX3" fmla="*/ 0 w 6276266"/>
              <a:gd name="connsiteY3" fmla="*/ 1779973 h 1779973"/>
              <a:gd name="connsiteX4" fmla="*/ 0 w 6276266"/>
              <a:gd name="connsiteY4" fmla="*/ 0 h 1779973"/>
              <a:gd name="connsiteX0" fmla="*/ 0 w 6327674"/>
              <a:gd name="connsiteY0" fmla="*/ 0 h 1779973"/>
              <a:gd name="connsiteX1" fmla="*/ 3932276 w 6327674"/>
              <a:gd name="connsiteY1" fmla="*/ 13253 h 1779973"/>
              <a:gd name="connsiteX2" fmla="*/ 6327674 w 6327674"/>
              <a:gd name="connsiteY2" fmla="*/ 1773623 h 1779973"/>
              <a:gd name="connsiteX3" fmla="*/ 0 w 6327674"/>
              <a:gd name="connsiteY3" fmla="*/ 1779973 h 1779973"/>
              <a:gd name="connsiteX4" fmla="*/ 0 w 6327674"/>
              <a:gd name="connsiteY4" fmla="*/ 0 h 1779973"/>
              <a:gd name="connsiteX0" fmla="*/ 0 w 6327674"/>
              <a:gd name="connsiteY0" fmla="*/ 0 h 1779973"/>
              <a:gd name="connsiteX1" fmla="*/ 3975116 w 6327674"/>
              <a:gd name="connsiteY1" fmla="*/ 13253 h 1779973"/>
              <a:gd name="connsiteX2" fmla="*/ 6327674 w 6327674"/>
              <a:gd name="connsiteY2" fmla="*/ 1773623 h 1779973"/>
              <a:gd name="connsiteX3" fmla="*/ 0 w 6327674"/>
              <a:gd name="connsiteY3" fmla="*/ 1779973 h 1779973"/>
              <a:gd name="connsiteX4" fmla="*/ 0 w 6327674"/>
              <a:gd name="connsiteY4" fmla="*/ 0 h 1779973"/>
              <a:gd name="connsiteX0" fmla="*/ 0 w 6327674"/>
              <a:gd name="connsiteY0" fmla="*/ 12147 h 1792120"/>
              <a:gd name="connsiteX1" fmla="*/ 3940844 w 6327674"/>
              <a:gd name="connsiteY1" fmla="*/ 0 h 1792120"/>
              <a:gd name="connsiteX2" fmla="*/ 6327674 w 6327674"/>
              <a:gd name="connsiteY2" fmla="*/ 1785770 h 1792120"/>
              <a:gd name="connsiteX3" fmla="*/ 0 w 6327674"/>
              <a:gd name="connsiteY3" fmla="*/ 1792120 h 1792120"/>
              <a:gd name="connsiteX4" fmla="*/ 0 w 6327674"/>
              <a:gd name="connsiteY4" fmla="*/ 12147 h 1792120"/>
              <a:gd name="connsiteX0" fmla="*/ 0 w 6327674"/>
              <a:gd name="connsiteY0" fmla="*/ 0 h 1779973"/>
              <a:gd name="connsiteX1" fmla="*/ 3949412 w 6327674"/>
              <a:gd name="connsiteY1" fmla="*/ 553 h 1779973"/>
              <a:gd name="connsiteX2" fmla="*/ 6327674 w 6327674"/>
              <a:gd name="connsiteY2" fmla="*/ 1773623 h 1779973"/>
              <a:gd name="connsiteX3" fmla="*/ 0 w 6327674"/>
              <a:gd name="connsiteY3" fmla="*/ 1779973 h 1779973"/>
              <a:gd name="connsiteX4" fmla="*/ 0 w 6327674"/>
              <a:gd name="connsiteY4" fmla="*/ 0 h 1779973"/>
              <a:gd name="connsiteX0" fmla="*/ 0 w 6327674"/>
              <a:gd name="connsiteY0" fmla="*/ 0 h 1779973"/>
              <a:gd name="connsiteX1" fmla="*/ 3966548 w 6327674"/>
              <a:gd name="connsiteY1" fmla="*/ 553 h 1779973"/>
              <a:gd name="connsiteX2" fmla="*/ 6327674 w 6327674"/>
              <a:gd name="connsiteY2" fmla="*/ 1773623 h 1779973"/>
              <a:gd name="connsiteX3" fmla="*/ 0 w 6327674"/>
              <a:gd name="connsiteY3" fmla="*/ 1779973 h 1779973"/>
              <a:gd name="connsiteX4" fmla="*/ 0 w 6327674"/>
              <a:gd name="connsiteY4" fmla="*/ 0 h 1779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27674" h="1779973">
                <a:moveTo>
                  <a:pt x="0" y="0"/>
                </a:moveTo>
                <a:lnTo>
                  <a:pt x="3966548" y="553"/>
                </a:lnTo>
                <a:lnTo>
                  <a:pt x="6327674" y="1773623"/>
                </a:lnTo>
                <a:lnTo>
                  <a:pt x="0" y="1779973"/>
                </a:lnTo>
                <a:lnTo>
                  <a:pt x="0" y="0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5E22D00A-D4A4-3ADD-FB2D-831075657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518420" y="5552487"/>
            <a:ext cx="2223194" cy="87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79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9934" y="395835"/>
            <a:ext cx="8107269" cy="1359153"/>
          </a:xfrm>
        </p:spPr>
        <p:txBody>
          <a:bodyPr tIns="0" bIns="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19934" y="1882622"/>
            <a:ext cx="8107269" cy="405295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350">
                <a:latin typeface="+mj-lt"/>
              </a:defRPr>
            </a:lvl1pPr>
            <a:lvl2pPr>
              <a:lnSpc>
                <a:spcPct val="90000"/>
              </a:lnSpc>
              <a:defRPr sz="1350">
                <a:latin typeface="+mj-lt"/>
                <a:cs typeface="Arial"/>
              </a:defRPr>
            </a:lvl2pPr>
            <a:lvl3pPr>
              <a:lnSpc>
                <a:spcPct val="90000"/>
              </a:lnSpc>
              <a:defRPr sz="1350">
                <a:latin typeface="+mj-lt"/>
              </a:defRPr>
            </a:lvl3pPr>
            <a:lvl4pPr>
              <a:lnSpc>
                <a:spcPct val="90000"/>
              </a:lnSpc>
              <a:defRPr sz="1350">
                <a:latin typeface="+mj-lt"/>
              </a:defRPr>
            </a:lvl4pPr>
            <a:lvl5pPr>
              <a:lnSpc>
                <a:spcPct val="90000"/>
              </a:lnSpc>
              <a:defRPr sz="135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AA79BE-531D-BEE0-3CCD-FD642ECF7C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62697"/>
            <a:ext cx="9144000" cy="848413"/>
          </a:xfrm>
          <a:prstGeom prst="rect">
            <a:avLst/>
          </a:prstGeom>
        </p:spPr>
      </p:pic>
      <p:sp>
        <p:nvSpPr>
          <p:cNvPr id="3" name="Parallelogram 11">
            <a:extLst>
              <a:ext uri="{FF2B5EF4-FFF2-40B4-BE49-F238E27FC236}">
                <a16:creationId xmlns:a16="http://schemas.microsoft.com/office/drawing/2014/main" id="{FB437ECE-FEEB-7720-395F-EA7CF461A883}"/>
              </a:ext>
            </a:extLst>
          </p:cNvPr>
          <p:cNvSpPr/>
          <p:nvPr userDrawn="1"/>
        </p:nvSpPr>
        <p:spPr>
          <a:xfrm flipV="1">
            <a:off x="5663821" y="6062694"/>
            <a:ext cx="3480179" cy="848415"/>
          </a:xfrm>
          <a:custGeom>
            <a:avLst/>
            <a:gdLst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3718903 w 4640239"/>
              <a:gd name="connsiteY3" fmla="*/ 848415 h 848415"/>
              <a:gd name="connsiteX4" fmla="*/ 0 w 4640239"/>
              <a:gd name="connsiteY4" fmla="*/ 848415 h 848415"/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4073745 w 4640239"/>
              <a:gd name="connsiteY3" fmla="*/ 821119 h 848415"/>
              <a:gd name="connsiteX4" fmla="*/ 0 w 4640239"/>
              <a:gd name="connsiteY4" fmla="*/ 848415 h 84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0239" h="848415">
                <a:moveTo>
                  <a:pt x="0" y="848415"/>
                </a:moveTo>
                <a:lnTo>
                  <a:pt x="921336" y="0"/>
                </a:lnTo>
                <a:lnTo>
                  <a:pt x="4640239" y="0"/>
                </a:lnTo>
                <a:lnTo>
                  <a:pt x="4073745" y="821119"/>
                </a:lnTo>
                <a:lnTo>
                  <a:pt x="0" y="848415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A4D054-75C3-8BA2-BFF0-033C2F79F096}"/>
              </a:ext>
            </a:extLst>
          </p:cNvPr>
          <p:cNvSpPr txBox="1"/>
          <p:nvPr userDrawn="1"/>
        </p:nvSpPr>
        <p:spPr>
          <a:xfrm>
            <a:off x="144071" y="6249128"/>
            <a:ext cx="6993708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>
                <a:solidFill>
                  <a:schemeClr val="tx1"/>
                </a:solidFill>
              </a:rPr>
              <a:t>NEBRASKA ANTIMICROBIAL STEWARDSHIP ASSESSMENT AND PROMOTION PROGRAM</a:t>
            </a:r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CE0CF5B8-CD74-E148-01A1-4757A8002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6660803" y="6131004"/>
            <a:ext cx="1857032" cy="72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12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857D0-5783-49D6-1755-A945EB0A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05C65-72C0-71C7-ED88-DC48333DB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934" y="1882622"/>
            <a:ext cx="8107269" cy="4052959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350">
                <a:latin typeface="+mj-lt"/>
              </a:defRPr>
            </a:lvl1pPr>
            <a:lvl2pPr>
              <a:lnSpc>
                <a:spcPct val="90000"/>
              </a:lnSpc>
              <a:defRPr sz="1350">
                <a:latin typeface="+mj-lt"/>
                <a:cs typeface="Arial"/>
              </a:defRPr>
            </a:lvl2pPr>
            <a:lvl3pPr>
              <a:lnSpc>
                <a:spcPct val="90000"/>
              </a:lnSpc>
              <a:defRPr sz="1350">
                <a:latin typeface="+mj-lt"/>
              </a:defRPr>
            </a:lvl3pPr>
            <a:lvl4pPr>
              <a:lnSpc>
                <a:spcPct val="90000"/>
              </a:lnSpc>
              <a:defRPr sz="1350">
                <a:latin typeface="+mj-lt"/>
              </a:defRPr>
            </a:lvl4pPr>
            <a:lvl5pPr>
              <a:lnSpc>
                <a:spcPct val="90000"/>
              </a:lnSpc>
              <a:defRPr sz="135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2312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748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F0E41C-54CF-123D-7F8F-C46ED194DA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01790"/>
            <a:ext cx="9144000" cy="909321"/>
          </a:xfrm>
          <a:prstGeom prst="rect">
            <a:avLst/>
          </a:prstGeom>
        </p:spPr>
      </p:pic>
      <p:sp>
        <p:nvSpPr>
          <p:cNvPr id="3" name="Parallelogram 11">
            <a:extLst>
              <a:ext uri="{FF2B5EF4-FFF2-40B4-BE49-F238E27FC236}">
                <a16:creationId xmlns:a16="http://schemas.microsoft.com/office/drawing/2014/main" id="{B3917980-014C-4A6D-EBE4-EF6B0C139BF0}"/>
              </a:ext>
            </a:extLst>
          </p:cNvPr>
          <p:cNvSpPr/>
          <p:nvPr userDrawn="1"/>
        </p:nvSpPr>
        <p:spPr>
          <a:xfrm flipV="1">
            <a:off x="5663821" y="6001787"/>
            <a:ext cx="3480179" cy="909321"/>
          </a:xfrm>
          <a:custGeom>
            <a:avLst/>
            <a:gdLst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3718903 w 4640239"/>
              <a:gd name="connsiteY3" fmla="*/ 848415 h 848415"/>
              <a:gd name="connsiteX4" fmla="*/ 0 w 4640239"/>
              <a:gd name="connsiteY4" fmla="*/ 848415 h 848415"/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4073745 w 4640239"/>
              <a:gd name="connsiteY3" fmla="*/ 821119 h 848415"/>
              <a:gd name="connsiteX4" fmla="*/ 0 w 4640239"/>
              <a:gd name="connsiteY4" fmla="*/ 848415 h 84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0239" h="848415">
                <a:moveTo>
                  <a:pt x="0" y="848415"/>
                </a:moveTo>
                <a:lnTo>
                  <a:pt x="921336" y="0"/>
                </a:lnTo>
                <a:lnTo>
                  <a:pt x="4640239" y="0"/>
                </a:lnTo>
                <a:lnTo>
                  <a:pt x="4073745" y="821119"/>
                </a:lnTo>
                <a:lnTo>
                  <a:pt x="0" y="848415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63A275-E565-BE44-C02F-B96989B63B0A}"/>
              </a:ext>
            </a:extLst>
          </p:cNvPr>
          <p:cNvSpPr txBox="1"/>
          <p:nvPr userDrawn="1"/>
        </p:nvSpPr>
        <p:spPr>
          <a:xfrm>
            <a:off x="144071" y="6249128"/>
            <a:ext cx="6993708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>
                <a:solidFill>
                  <a:schemeClr val="tx1"/>
                </a:solidFill>
              </a:rPr>
              <a:t>NEBRASKA ANTIMICROBIAL STEWARDSHIP ASSESSMENT AND PROMOTION PROGRAM</a:t>
            </a:r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FB953200-101C-D29C-E749-54A3FEA3F2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6660803" y="6131004"/>
            <a:ext cx="1857032" cy="72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85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F0E41C-54CF-123D-7F8F-C46ED194DA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01790"/>
            <a:ext cx="9144000" cy="909321"/>
          </a:xfrm>
          <a:prstGeom prst="rect">
            <a:avLst/>
          </a:prstGeom>
        </p:spPr>
      </p:pic>
      <p:sp>
        <p:nvSpPr>
          <p:cNvPr id="3" name="Parallelogram 11">
            <a:extLst>
              <a:ext uri="{FF2B5EF4-FFF2-40B4-BE49-F238E27FC236}">
                <a16:creationId xmlns:a16="http://schemas.microsoft.com/office/drawing/2014/main" id="{B3917980-014C-4A6D-EBE4-EF6B0C139BF0}"/>
              </a:ext>
            </a:extLst>
          </p:cNvPr>
          <p:cNvSpPr/>
          <p:nvPr userDrawn="1"/>
        </p:nvSpPr>
        <p:spPr>
          <a:xfrm flipV="1">
            <a:off x="5663821" y="6001787"/>
            <a:ext cx="3480179" cy="909321"/>
          </a:xfrm>
          <a:custGeom>
            <a:avLst/>
            <a:gdLst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3718903 w 4640239"/>
              <a:gd name="connsiteY3" fmla="*/ 848415 h 848415"/>
              <a:gd name="connsiteX4" fmla="*/ 0 w 4640239"/>
              <a:gd name="connsiteY4" fmla="*/ 848415 h 848415"/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4073745 w 4640239"/>
              <a:gd name="connsiteY3" fmla="*/ 821119 h 848415"/>
              <a:gd name="connsiteX4" fmla="*/ 0 w 4640239"/>
              <a:gd name="connsiteY4" fmla="*/ 848415 h 84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0239" h="848415">
                <a:moveTo>
                  <a:pt x="0" y="848415"/>
                </a:moveTo>
                <a:lnTo>
                  <a:pt x="921336" y="0"/>
                </a:lnTo>
                <a:lnTo>
                  <a:pt x="4640239" y="0"/>
                </a:lnTo>
                <a:lnTo>
                  <a:pt x="4073745" y="821119"/>
                </a:lnTo>
                <a:lnTo>
                  <a:pt x="0" y="848415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63A275-E565-BE44-C02F-B96989B63B0A}"/>
              </a:ext>
            </a:extLst>
          </p:cNvPr>
          <p:cNvSpPr txBox="1"/>
          <p:nvPr userDrawn="1"/>
        </p:nvSpPr>
        <p:spPr>
          <a:xfrm>
            <a:off x="144071" y="6249128"/>
            <a:ext cx="6993708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5" dirty="0">
                <a:solidFill>
                  <a:schemeClr val="tx1"/>
                </a:solidFill>
              </a:rPr>
              <a:t>NEBRASKA ANTIMICROBIAL STEWARDSHIP ASSESSMENT AND PROMOTION PROGRAM</a:t>
            </a:r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FB953200-101C-D29C-E749-54A3FEA3F2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6660803" y="6131004"/>
            <a:ext cx="1857032" cy="72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0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FE8D0E7-70A1-1916-ED32-27324B15D893}"/>
              </a:ext>
            </a:extLst>
          </p:cNvPr>
          <p:cNvSpPr txBox="1">
            <a:spLocks/>
          </p:cNvSpPr>
          <p:nvPr userDrawn="1"/>
        </p:nvSpPr>
        <p:spPr>
          <a:xfrm>
            <a:off x="2574342" y="2113943"/>
            <a:ext cx="6032578" cy="1666482"/>
          </a:xfrm>
          <a:prstGeom prst="rect">
            <a:avLst/>
          </a:prstGeom>
        </p:spPr>
        <p:txBody>
          <a:bodyPr vert="horz" lIns="68580" tIns="0" rIns="68580" bIns="0" rtlCol="0" anchor="b">
            <a:normAutofit/>
          </a:bodyPr>
          <a:lstStyle>
            <a:lvl1pPr algn="r" defTabSz="3429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b="1" i="0" kern="1200" baseline="0">
                <a:solidFill>
                  <a:schemeClr val="tx1"/>
                </a:solidFill>
                <a:latin typeface="+mj-lt"/>
                <a:ea typeface="+mj-ea"/>
                <a:cs typeface="Arial-BoldMT"/>
              </a:defRPr>
            </a:lvl1pPr>
          </a:lstStyle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70202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40000"/>
                <a:satMod val="350000"/>
              </a:schemeClr>
            </a:gs>
            <a:gs pos="0">
              <a:schemeClr val="tx1">
                <a:lumMod val="65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026" y="395835"/>
            <a:ext cx="8065137" cy="1359153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</a:bodyPr>
          <a:lstStyle/>
          <a:p>
            <a:r>
              <a:rPr lang="en-US"/>
              <a:t>Headline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026" y="1882620"/>
            <a:ext cx="8065137" cy="402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C0CE09A-39B0-3D13-7808-F1D23CC16F82}"/>
              </a:ext>
            </a:extLst>
          </p:cNvPr>
          <p:cNvSpPr/>
          <p:nvPr userDrawn="1"/>
        </p:nvSpPr>
        <p:spPr>
          <a:xfrm flipV="1">
            <a:off x="5804453" y="6313653"/>
            <a:ext cx="3352800" cy="544345"/>
          </a:xfrm>
          <a:custGeom>
            <a:avLst/>
            <a:gdLst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3718903 w 4640239"/>
              <a:gd name="connsiteY3" fmla="*/ 848415 h 848415"/>
              <a:gd name="connsiteX4" fmla="*/ 0 w 4640239"/>
              <a:gd name="connsiteY4" fmla="*/ 848415 h 848415"/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4073745 w 4640239"/>
              <a:gd name="connsiteY3" fmla="*/ 821119 h 848415"/>
              <a:gd name="connsiteX4" fmla="*/ 0 w 4640239"/>
              <a:gd name="connsiteY4" fmla="*/ 848415 h 848415"/>
              <a:gd name="connsiteX0" fmla="*/ 0 w 4090524"/>
              <a:gd name="connsiteY0" fmla="*/ 848415 h 848415"/>
              <a:gd name="connsiteX1" fmla="*/ 921336 w 4090524"/>
              <a:gd name="connsiteY1" fmla="*/ 0 h 848415"/>
              <a:gd name="connsiteX2" fmla="*/ 4090524 w 4090524"/>
              <a:gd name="connsiteY2" fmla="*/ 0 h 848415"/>
              <a:gd name="connsiteX3" fmla="*/ 4073745 w 4090524"/>
              <a:gd name="connsiteY3" fmla="*/ 821119 h 848415"/>
              <a:gd name="connsiteX4" fmla="*/ 0 w 4090524"/>
              <a:gd name="connsiteY4" fmla="*/ 848415 h 84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0524" h="848415">
                <a:moveTo>
                  <a:pt x="0" y="848415"/>
                </a:moveTo>
                <a:lnTo>
                  <a:pt x="921336" y="0"/>
                </a:lnTo>
                <a:lnTo>
                  <a:pt x="4090524" y="0"/>
                </a:lnTo>
                <a:lnTo>
                  <a:pt x="4073745" y="821119"/>
                </a:lnTo>
                <a:lnTo>
                  <a:pt x="0" y="848415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 descr="A red background with white text&#10;&#10;Description automatically generated">
            <a:extLst>
              <a:ext uri="{FF2B5EF4-FFF2-40B4-BE49-F238E27FC236}">
                <a16:creationId xmlns:a16="http://schemas.microsoft.com/office/drawing/2014/main" id="{53A3EE08-167B-D805-13EA-CAA982D570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5" t="30191" r="13436" b="28467"/>
          <a:stretch/>
        </p:blipFill>
        <p:spPr>
          <a:xfrm>
            <a:off x="7368915" y="6377305"/>
            <a:ext cx="1346248" cy="48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79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2" r:id="rId3"/>
    <p:sldLayoutId id="2147483675" r:id="rId4"/>
    <p:sldLayoutId id="2147483676" r:id="rId5"/>
    <p:sldLayoutId id="2147483677" r:id="rId6"/>
    <p:sldLayoutId id="2147483664" r:id="rId7"/>
    <p:sldLayoutId id="2147483672" r:id="rId8"/>
    <p:sldLayoutId id="2147483678" r:id="rId9"/>
    <p:sldLayoutId id="2147483679" r:id="rId10"/>
  </p:sldLayoutIdLst>
  <p:hf hdr="0" ftr="0" dt="0"/>
  <p:txStyles>
    <p:titleStyle>
      <a:lvl1pPr algn="l" defTabSz="257175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0" indent="0" algn="l" defTabSz="257175" rtl="0" eaLnBrk="1" latinLnBrk="0" hangingPunct="1">
        <a:lnSpc>
          <a:spcPct val="90000"/>
        </a:lnSpc>
        <a:spcBef>
          <a:spcPct val="20000"/>
        </a:spcBef>
        <a:buFontTx/>
        <a:buNone/>
        <a:defRPr sz="1350" kern="1200">
          <a:solidFill>
            <a:schemeClr val="tx1"/>
          </a:solidFill>
          <a:latin typeface="+mj-lt"/>
          <a:ea typeface="+mn-ea"/>
          <a:cs typeface="Arial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j-lt"/>
          <a:ea typeface="+mn-ea"/>
          <a:cs typeface="+mn-cs"/>
        </a:defRPr>
      </a:lvl2pPr>
      <a:lvl3pPr marL="642938" indent="-128588" algn="l" defTabSz="257175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j-lt"/>
          <a:ea typeface="+mn-ea"/>
          <a:cs typeface="Arial"/>
        </a:defRPr>
      </a:lvl3pPr>
      <a:lvl4pPr marL="900113" indent="-128588" algn="l" defTabSz="257175" rtl="0" eaLnBrk="1" latinLnBrk="0" hangingPunct="1">
        <a:lnSpc>
          <a:spcPct val="90000"/>
        </a:lnSpc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j-lt"/>
          <a:ea typeface="+mn-ea"/>
          <a:cs typeface="Arial"/>
        </a:defRPr>
      </a:lvl4pPr>
      <a:lvl5pPr marL="1157288" indent="-128588" algn="l" defTabSz="257175" rtl="0" eaLnBrk="1" latinLnBrk="0" hangingPunct="1">
        <a:lnSpc>
          <a:spcPct val="90000"/>
        </a:lnSpc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j-lt"/>
          <a:ea typeface="+mn-ea"/>
          <a:cs typeface="Arial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>
                <a:lumMod val="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026" y="395835"/>
            <a:ext cx="8065137" cy="1359153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</a:bodyPr>
          <a:lstStyle/>
          <a:p>
            <a:r>
              <a:rPr lang="en-US"/>
              <a:t>Headline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026" y="1882620"/>
            <a:ext cx="8065137" cy="402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7C0CE09A-39B0-3D13-7808-F1D23CC16F82}"/>
              </a:ext>
            </a:extLst>
          </p:cNvPr>
          <p:cNvSpPr/>
          <p:nvPr userDrawn="1"/>
        </p:nvSpPr>
        <p:spPr>
          <a:xfrm flipV="1">
            <a:off x="6081264" y="6037959"/>
            <a:ext cx="3075187" cy="848415"/>
          </a:xfrm>
          <a:custGeom>
            <a:avLst/>
            <a:gdLst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3718903 w 4640239"/>
              <a:gd name="connsiteY3" fmla="*/ 848415 h 848415"/>
              <a:gd name="connsiteX4" fmla="*/ 0 w 4640239"/>
              <a:gd name="connsiteY4" fmla="*/ 848415 h 848415"/>
              <a:gd name="connsiteX0" fmla="*/ 0 w 4640239"/>
              <a:gd name="connsiteY0" fmla="*/ 848415 h 848415"/>
              <a:gd name="connsiteX1" fmla="*/ 921336 w 4640239"/>
              <a:gd name="connsiteY1" fmla="*/ 0 h 848415"/>
              <a:gd name="connsiteX2" fmla="*/ 4640239 w 4640239"/>
              <a:gd name="connsiteY2" fmla="*/ 0 h 848415"/>
              <a:gd name="connsiteX3" fmla="*/ 4073745 w 4640239"/>
              <a:gd name="connsiteY3" fmla="*/ 821119 h 848415"/>
              <a:gd name="connsiteX4" fmla="*/ 0 w 4640239"/>
              <a:gd name="connsiteY4" fmla="*/ 848415 h 848415"/>
              <a:gd name="connsiteX0" fmla="*/ 0 w 4640239"/>
              <a:gd name="connsiteY0" fmla="*/ 848415 h 860876"/>
              <a:gd name="connsiteX1" fmla="*/ 921336 w 4640239"/>
              <a:gd name="connsiteY1" fmla="*/ 0 h 860876"/>
              <a:gd name="connsiteX2" fmla="*/ 4640239 w 4640239"/>
              <a:gd name="connsiteY2" fmla="*/ 0 h 860876"/>
              <a:gd name="connsiteX3" fmla="*/ 4060493 w 4640239"/>
              <a:gd name="connsiteY3" fmla="*/ 860876 h 860876"/>
              <a:gd name="connsiteX4" fmla="*/ 0 w 4640239"/>
              <a:gd name="connsiteY4" fmla="*/ 848415 h 860876"/>
              <a:gd name="connsiteX0" fmla="*/ 0 w 4096900"/>
              <a:gd name="connsiteY0" fmla="*/ 848415 h 860876"/>
              <a:gd name="connsiteX1" fmla="*/ 921336 w 4096900"/>
              <a:gd name="connsiteY1" fmla="*/ 0 h 860876"/>
              <a:gd name="connsiteX2" fmla="*/ 4096900 w 4096900"/>
              <a:gd name="connsiteY2" fmla="*/ 0 h 860876"/>
              <a:gd name="connsiteX3" fmla="*/ 4060493 w 4096900"/>
              <a:gd name="connsiteY3" fmla="*/ 860876 h 860876"/>
              <a:gd name="connsiteX4" fmla="*/ 0 w 4096900"/>
              <a:gd name="connsiteY4" fmla="*/ 848415 h 860876"/>
              <a:gd name="connsiteX0" fmla="*/ 0 w 4096900"/>
              <a:gd name="connsiteY0" fmla="*/ 848415 h 848415"/>
              <a:gd name="connsiteX1" fmla="*/ 921336 w 4096900"/>
              <a:gd name="connsiteY1" fmla="*/ 0 h 848415"/>
              <a:gd name="connsiteX2" fmla="*/ 4096900 w 4096900"/>
              <a:gd name="connsiteY2" fmla="*/ 0 h 848415"/>
              <a:gd name="connsiteX3" fmla="*/ 4060493 w 4096900"/>
              <a:gd name="connsiteY3" fmla="*/ 847623 h 848415"/>
              <a:gd name="connsiteX4" fmla="*/ 0 w 4096900"/>
              <a:gd name="connsiteY4" fmla="*/ 848415 h 848415"/>
              <a:gd name="connsiteX0" fmla="*/ 0 w 4100249"/>
              <a:gd name="connsiteY0" fmla="*/ 848415 h 848415"/>
              <a:gd name="connsiteX1" fmla="*/ 921336 w 4100249"/>
              <a:gd name="connsiteY1" fmla="*/ 0 h 848415"/>
              <a:gd name="connsiteX2" fmla="*/ 4096900 w 4100249"/>
              <a:gd name="connsiteY2" fmla="*/ 0 h 848415"/>
              <a:gd name="connsiteX3" fmla="*/ 4100249 w 4100249"/>
              <a:gd name="connsiteY3" fmla="*/ 847623 h 848415"/>
              <a:gd name="connsiteX4" fmla="*/ 0 w 4100249"/>
              <a:gd name="connsiteY4" fmla="*/ 848415 h 84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0249" h="848415">
                <a:moveTo>
                  <a:pt x="0" y="848415"/>
                </a:moveTo>
                <a:lnTo>
                  <a:pt x="921336" y="0"/>
                </a:lnTo>
                <a:lnTo>
                  <a:pt x="4096900" y="0"/>
                </a:lnTo>
                <a:cubicBezTo>
                  <a:pt x="4098016" y="282541"/>
                  <a:pt x="4099133" y="565082"/>
                  <a:pt x="4100249" y="847623"/>
                </a:cubicBezTo>
                <a:lnTo>
                  <a:pt x="0" y="848415"/>
                </a:lnTo>
                <a:close/>
              </a:path>
            </a:pathLst>
          </a:custGeom>
          <a:solidFill>
            <a:srgbClr val="AD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A red sign with white text&#10;&#10;Description automatically generated">
            <a:extLst>
              <a:ext uri="{FF2B5EF4-FFF2-40B4-BE49-F238E27FC236}">
                <a16:creationId xmlns:a16="http://schemas.microsoft.com/office/drawing/2014/main" id="{5E22D00A-D4A4-3ADD-FB2D-831075657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27962" r="7108" b="30110"/>
          <a:stretch/>
        </p:blipFill>
        <p:spPr>
          <a:xfrm>
            <a:off x="7157760" y="6131004"/>
            <a:ext cx="1857032" cy="72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771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</p:sldLayoutIdLst>
  <p:hf hdr="0" ftr="0" dt="0"/>
  <p:txStyles>
    <p:titleStyle>
      <a:lvl1pPr algn="l" defTabSz="257175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0" indent="0" algn="l" defTabSz="257175" rtl="0" eaLnBrk="1" latinLnBrk="0" hangingPunct="1">
        <a:lnSpc>
          <a:spcPct val="90000"/>
        </a:lnSpc>
        <a:spcBef>
          <a:spcPct val="20000"/>
        </a:spcBef>
        <a:buFontTx/>
        <a:buNone/>
        <a:defRPr sz="1350" kern="1200">
          <a:solidFill>
            <a:schemeClr val="tx1"/>
          </a:solidFill>
          <a:latin typeface="+mj-lt"/>
          <a:ea typeface="+mn-ea"/>
          <a:cs typeface="Arial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j-lt"/>
          <a:ea typeface="+mn-ea"/>
          <a:cs typeface="+mn-cs"/>
        </a:defRPr>
      </a:lvl2pPr>
      <a:lvl3pPr marL="642938" indent="-128588" algn="l" defTabSz="257175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j-lt"/>
          <a:ea typeface="+mn-ea"/>
          <a:cs typeface="Arial"/>
        </a:defRPr>
      </a:lvl3pPr>
      <a:lvl4pPr marL="900113" indent="-128588" algn="l" defTabSz="257175" rtl="0" eaLnBrk="1" latinLnBrk="0" hangingPunct="1">
        <a:lnSpc>
          <a:spcPct val="90000"/>
        </a:lnSpc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j-lt"/>
          <a:ea typeface="+mn-ea"/>
          <a:cs typeface="Arial"/>
        </a:defRPr>
      </a:lvl4pPr>
      <a:lvl5pPr marL="1157288" indent="-128588" algn="l" defTabSz="257175" rtl="0" eaLnBrk="1" latinLnBrk="0" hangingPunct="1">
        <a:lnSpc>
          <a:spcPct val="90000"/>
        </a:lnSpc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j-lt"/>
          <a:ea typeface="+mn-ea"/>
          <a:cs typeface="Arial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arpsp.cdc.gov/profile/antibiotic-use/all-classes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psp.cdc.gov/profile/antibiotic-use/all-classes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ms.gov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ms.gov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cms.gov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erris.edu/cape/charm.htm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8E343E-7B64-D29C-0954-DCEF965CE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078" y="-4299"/>
            <a:ext cx="5350922" cy="5085587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50CFBA7A-5A04-BD41-9934-28AC610DF999}"/>
              </a:ext>
            </a:extLst>
          </p:cNvPr>
          <p:cNvSpPr txBox="1">
            <a:spLocks/>
          </p:cNvSpPr>
          <p:nvPr/>
        </p:nvSpPr>
        <p:spPr>
          <a:xfrm>
            <a:off x="310896" y="0"/>
            <a:ext cx="3482182" cy="2708476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</a:bodyPr>
          <a:lstStyle>
            <a:lvl1pPr algn="l" defTabSz="2571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pPr algn="ctr"/>
            <a:r>
              <a:rPr lang="en-US" dirty="0"/>
              <a:t>Nebraska Outpatient Antibiotic Prescription Data, 2024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99EF2BE-F71A-CD35-10B8-ACE2BF7463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17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BF4823A-FD17-73F6-736D-8D25AE4D44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8956" y="59613"/>
            <a:ext cx="8066087" cy="920328"/>
          </a:xfrm>
        </p:spPr>
        <p:txBody>
          <a:bodyPr/>
          <a:lstStyle/>
          <a:p>
            <a:pPr algn="ctr"/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How to Use the Information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A1E62-9EC4-63F2-1E9B-9564B251B4D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35421" y="1319212"/>
            <a:ext cx="8107362" cy="4219575"/>
          </a:xfrm>
        </p:spPr>
        <p:txBody>
          <a:bodyPr>
            <a:normAutofit/>
          </a:bodyPr>
          <a:lstStyle/>
          <a:p>
            <a:r>
              <a:rPr lang="en-US" sz="2800" dirty="0"/>
              <a:t>Data can be included as background in presentation for general antimicrobial stewardship education for:</a:t>
            </a:r>
          </a:p>
          <a:p>
            <a:pPr marL="76081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Outpatient clinic providers</a:t>
            </a:r>
          </a:p>
          <a:p>
            <a:pPr marL="76081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Outpatient clinic staff</a:t>
            </a:r>
            <a:endParaRPr lang="en-US" sz="2000" dirty="0"/>
          </a:p>
          <a:p>
            <a:endParaRPr lang="en-US" sz="2400" dirty="0">
              <a:latin typeface="Aptos" panose="020B0004020202020204" pitchFamily="34" charset="0"/>
            </a:endParaRPr>
          </a:p>
          <a:p>
            <a:endParaRPr lang="en-US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83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063B0-9E6C-7EC8-0FDD-DD73396B7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A95D89D-08F4-2061-9B74-9CD3F4ED7107}"/>
              </a:ext>
            </a:extLst>
          </p:cNvPr>
          <p:cNvSpPr txBox="1"/>
          <p:nvPr/>
        </p:nvSpPr>
        <p:spPr>
          <a:xfrm>
            <a:off x="0" y="6071446"/>
            <a:ext cx="6323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 Antibiotic Classes | A.R. &amp; Patient Safety Portal (cdc.gov)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E7D1C6-30F4-C0DC-6406-5F02482B5601}"/>
              </a:ext>
            </a:extLst>
          </p:cNvPr>
          <p:cNvSpPr txBox="1"/>
          <p:nvPr/>
        </p:nvSpPr>
        <p:spPr>
          <a:xfrm>
            <a:off x="94522" y="1328351"/>
            <a:ext cx="203276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2024, Nebraska was the </a:t>
            </a:r>
            <a:r>
              <a:rPr lang="en-US" sz="2800" b="1">
                <a:solidFill>
                  <a:srgbClr val="C00000"/>
                </a:solidFill>
                <a:latin typeface="Calibri" panose="020F0502020204030204"/>
              </a:rPr>
              <a:t>10</a:t>
            </a:r>
            <a:r>
              <a:rPr kumimoji="0" lang="en-US" sz="2800" b="1" i="0" u="none" strike="noStrike" kern="1200" cap="none" spc="0" normalizeH="0" baseline="30000" noProof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highest antibiotic prescribing state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(840 prescriptions per 1,000 population)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3D3F0B-AB8C-64F8-9672-CEBC27BCF4B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71909" y="160638"/>
            <a:ext cx="6961187" cy="145179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Outpatient Antibiotic Prescribing in Nebraska</a:t>
            </a:r>
          </a:p>
          <a:p>
            <a:pPr algn="ctr"/>
            <a:r>
              <a:rPr lang="en-US" sz="2000" b="1" i="1" dirty="0">
                <a:latin typeface="poppins" panose="00000500000000000000" pitchFamily="2" charset="0"/>
                <a:cs typeface="poppins" panose="00000500000000000000" pitchFamily="2" charset="0"/>
              </a:rPr>
              <a:t>All Antibiotic Classes</a:t>
            </a:r>
            <a:endParaRPr lang="en-US" sz="2000" b="1" i="1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A1752D-DA90-AC97-D50D-2F8B624C39A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0" t="6213" r="10053" b="18023"/>
          <a:stretch>
            <a:fillRect/>
          </a:stretch>
        </p:blipFill>
        <p:spPr>
          <a:xfrm>
            <a:off x="1394924" y="1328351"/>
            <a:ext cx="7840062" cy="47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0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2060BE4-1A0C-2FF8-4CB7-1B48AC8D20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894710"/>
              </p:ext>
            </p:extLst>
          </p:nvPr>
        </p:nvGraphicFramePr>
        <p:xfrm>
          <a:off x="64008" y="1197864"/>
          <a:ext cx="9013315" cy="4782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BDA3BB29-D448-4152-986E-7F0D64B3539E}"/>
              </a:ext>
            </a:extLst>
          </p:cNvPr>
          <p:cNvSpPr txBox="1">
            <a:spLocks/>
          </p:cNvSpPr>
          <p:nvPr/>
        </p:nvSpPr>
        <p:spPr>
          <a:xfrm>
            <a:off x="228600" y="69198"/>
            <a:ext cx="8686800" cy="1451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257175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None/>
              <a:defRPr sz="1350" kern="1200">
                <a:solidFill>
                  <a:schemeClr val="tx1"/>
                </a:solidFill>
                <a:latin typeface="+mj-lt"/>
                <a:ea typeface="+mn-ea"/>
                <a:cs typeface="Arial"/>
              </a:defRPr>
            </a:lvl1pPr>
            <a:lvl2pPr marL="417910" indent="-160735" algn="l" defTabSz="257175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642938" indent="-128588" algn="l" defTabSz="257175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j-lt"/>
                <a:ea typeface="+mn-ea"/>
                <a:cs typeface="Arial"/>
              </a:defRPr>
            </a:lvl3pPr>
            <a:lvl4pPr marL="900113" indent="-128588" algn="l" defTabSz="257175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j-lt"/>
                <a:ea typeface="+mn-ea"/>
                <a:cs typeface="Arial"/>
              </a:defRPr>
            </a:lvl4pPr>
            <a:lvl5pPr marL="1157288" indent="-128588" algn="l" defTabSz="257175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Char char="»"/>
              <a:defRPr sz="1350" kern="1200">
                <a:solidFill>
                  <a:schemeClr val="tx1"/>
                </a:solidFill>
                <a:latin typeface="+mj-lt"/>
                <a:ea typeface="+mn-ea"/>
                <a:cs typeface="Arial"/>
              </a:defRPr>
            </a:lvl5pPr>
            <a:lvl6pPr marL="1414463" indent="-128588" algn="l" defTabSz="257175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257175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257175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257175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Antibiotic Prescribing Trends Over Time</a:t>
            </a:r>
          </a:p>
          <a:p>
            <a:pPr algn="ctr"/>
            <a:r>
              <a:rPr lang="en-US" sz="2000" b="1" i="1" dirty="0">
                <a:latin typeface="poppins" panose="00000500000000000000" pitchFamily="2" charset="0"/>
                <a:cs typeface="poppins" panose="00000500000000000000" pitchFamily="2" charset="0"/>
              </a:rPr>
              <a:t>All Antibiotic Classes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1A337B-66C8-E860-212C-9943D96F369B}"/>
              </a:ext>
            </a:extLst>
          </p:cNvPr>
          <p:cNvSpPr txBox="1"/>
          <p:nvPr/>
        </p:nvSpPr>
        <p:spPr>
          <a:xfrm>
            <a:off x="0" y="6071446"/>
            <a:ext cx="6323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 Antibiotic Classes | A.R. &amp; Patient Safety Portal (cdc.gov)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460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A2CE92C-E1AA-EAAB-6FED-6B6CD3EA05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419081"/>
              </p:ext>
            </p:extLst>
          </p:nvPr>
        </p:nvGraphicFramePr>
        <p:xfrm>
          <a:off x="125678" y="1026513"/>
          <a:ext cx="10432452" cy="5184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F4FAC5C-E1DE-43F7-27D4-F11B4A8C251A}"/>
              </a:ext>
            </a:extLst>
          </p:cNvPr>
          <p:cNvSpPr txBox="1"/>
          <p:nvPr/>
        </p:nvSpPr>
        <p:spPr>
          <a:xfrm>
            <a:off x="0" y="6021447"/>
            <a:ext cx="40393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>
                <a:effectLst/>
                <a:latin typeface="Segoe UI" panose="020B0502040204020203" pitchFamily="34" charset="0"/>
              </a:rPr>
              <a:t>2024 Publicly Available Medicare Part D Prescribing Data </a:t>
            </a:r>
            <a:r>
              <a:rPr lang="en-US" sz="900" b="0" i="0" u="sng">
                <a:solidFill>
                  <a:srgbClr val="64B4FA"/>
                </a:solidFill>
                <a:effectLst/>
                <a:latin typeface="Segoe UI" panose="020B0502040204020203" pitchFamily="34" charset="0"/>
                <a:hlinkClick r:id="rId4"/>
              </a:rPr>
              <a:t>cms.gov</a:t>
            </a:r>
            <a:endParaRPr lang="en-US" sz="9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71A34A-18C3-6A0D-F93D-6C86AE8C9C03}"/>
              </a:ext>
            </a:extLst>
          </p:cNvPr>
          <p:cNvSpPr txBox="1"/>
          <p:nvPr/>
        </p:nvSpPr>
        <p:spPr>
          <a:xfrm>
            <a:off x="722983" y="293099"/>
            <a:ext cx="7698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005E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Antibiotic Prescriptions per 1,000 Medicare Part D Beneficiaries, 2024</a:t>
            </a:r>
          </a:p>
        </p:txBody>
      </p:sp>
    </p:spTree>
    <p:extLst>
      <p:ext uri="{BB962C8B-B14F-4D97-AF65-F5344CB8AC3E}">
        <p14:creationId xmlns:p14="http://schemas.microsoft.com/office/powerpoint/2010/main" val="4291893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E3084-31B5-C04E-C00F-0F139FAD6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359FE5-D6FE-08FC-481D-4FA6727FF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131035"/>
              </p:ext>
            </p:extLst>
          </p:nvPr>
        </p:nvGraphicFramePr>
        <p:xfrm>
          <a:off x="298373" y="292062"/>
          <a:ext cx="8547253" cy="5642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9702">
                  <a:extLst>
                    <a:ext uri="{9D8B030D-6E8A-4147-A177-3AD203B41FA5}">
                      <a16:colId xmlns:a16="http://schemas.microsoft.com/office/drawing/2014/main" val="1806502312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328720838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41129704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136280603"/>
                    </a:ext>
                  </a:extLst>
                </a:gridCol>
                <a:gridCol w="1978101">
                  <a:extLst>
                    <a:ext uri="{9D8B030D-6E8A-4147-A177-3AD203B41FA5}">
                      <a16:colId xmlns:a16="http://schemas.microsoft.com/office/drawing/2014/main" val="3368467517"/>
                    </a:ext>
                  </a:extLst>
                </a:gridCol>
              </a:tblGrid>
              <a:tr h="6704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Local Health Department</a:t>
                      </a:r>
                    </a:p>
                  </a:txBody>
                  <a:tcPr marL="8957" marR="8957" marT="895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Total Antibiotics Claimed</a:t>
                      </a:r>
                    </a:p>
                  </a:txBody>
                  <a:tcPr marL="8957" marR="8957" marT="895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% of Total Antibiotics</a:t>
                      </a:r>
                    </a:p>
                  </a:txBody>
                  <a:tcPr marL="8957" marR="8957" marT="895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Total Prescribers</a:t>
                      </a:r>
                    </a:p>
                  </a:txBody>
                  <a:tcPr marL="8957" marR="8957" marT="895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Abx Rx/1,000 Part D beneficiaries</a:t>
                      </a:r>
                    </a:p>
                  </a:txBody>
                  <a:tcPr marL="8957" marR="8957" marT="8957" marB="0" anchor="ctr"/>
                </a:tc>
                <a:extLst>
                  <a:ext uri="{0D108BD9-81ED-4DB2-BD59-A6C34878D82A}">
                    <a16:rowId xmlns:a16="http://schemas.microsoft.com/office/drawing/2014/main" val="1798746148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Northeast Nebraska Public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4,636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0390026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North Central District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9,442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9553441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Dakota County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3,593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0392454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Loup Basin Public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6,056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6463924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South Heartland District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11,057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03816601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Two Rivers Public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26,528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63783152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East Central District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10,870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1588276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West Central District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9,842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1080767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Panhandle Public Health District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19,979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512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9663159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Four Corners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9,332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5038067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Three Rivers Public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11,757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502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7441657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Public Health Solutions District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10,362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499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3673089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Elkhorn Logan Valley Public Health Department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13,016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493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3804703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Central District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17,893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6841038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Southwest Nebraska Public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7,102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484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2472309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Sarpy-Cass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13,114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7637848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Southeast District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7,346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060595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Lincoln-Lancaster County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76,969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3218595"/>
                  </a:ext>
                </a:extLst>
              </a:tr>
              <a:tr h="2617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Douglas County Health Department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139,341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34.1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388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68297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04E7F50-D0B7-9DD9-3247-592943D430AD}"/>
              </a:ext>
            </a:extLst>
          </p:cNvPr>
          <p:cNvSpPr txBox="1"/>
          <p:nvPr/>
        </p:nvSpPr>
        <p:spPr>
          <a:xfrm>
            <a:off x="215096" y="6003560"/>
            <a:ext cx="40393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>
                <a:effectLst/>
                <a:latin typeface="Segoe UI" panose="020B0502040204020203" pitchFamily="34" charset="0"/>
              </a:rPr>
              <a:t>2024 Publicly Available Medicare Part D Prescribing Data </a:t>
            </a:r>
            <a:r>
              <a:rPr lang="en-US" sz="900" b="0" i="0" u="sng">
                <a:solidFill>
                  <a:srgbClr val="64B4FA"/>
                </a:solidFill>
                <a:effectLst/>
                <a:latin typeface="Segoe UI" panose="020B0502040204020203" pitchFamily="34" charset="0"/>
                <a:hlinkClick r:id="rId3"/>
              </a:rPr>
              <a:t>cms.gov</a:t>
            </a:r>
            <a:endParaRPr lang="en-US" sz="900" b="0" i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690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A1E13-452E-2869-90CF-EB0C8C6A7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6357D31-B669-922D-B47E-01E0FD8D547B}"/>
              </a:ext>
            </a:extLst>
          </p:cNvPr>
          <p:cNvSpPr txBox="1"/>
          <p:nvPr/>
        </p:nvSpPr>
        <p:spPr>
          <a:xfrm>
            <a:off x="7267488" y="5926595"/>
            <a:ext cx="1889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>
                <a:effectLst/>
                <a:latin typeface="Segoe UI" panose="020B0502040204020203" pitchFamily="34" charset="0"/>
              </a:rPr>
              <a:t>2024 Publicly Available Medicare Part D Prescribing Data </a:t>
            </a:r>
            <a:r>
              <a:rPr lang="en-US" sz="900" b="0" i="0" u="sng">
                <a:solidFill>
                  <a:srgbClr val="64B4FA"/>
                </a:solidFill>
                <a:effectLst/>
                <a:latin typeface="Segoe UI" panose="020B0502040204020203" pitchFamily="34" charset="0"/>
                <a:hlinkClick r:id="rId3"/>
              </a:rPr>
              <a:t>cms.gov</a:t>
            </a:r>
            <a:endParaRPr lang="en-US" sz="900" b="0" i="0">
              <a:effectLst/>
              <a:latin typeface="Segoe UI" panose="020B05020402040202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B14B5EF-D03F-FF24-C5B2-B97593743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414" y="5719562"/>
            <a:ext cx="2876951" cy="49536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59C6C0B-A775-7EC4-19BE-583F0BBFBA09}"/>
              </a:ext>
            </a:extLst>
          </p:cNvPr>
          <p:cNvGrpSpPr/>
          <p:nvPr/>
        </p:nvGrpSpPr>
        <p:grpSpPr>
          <a:xfrm>
            <a:off x="-13258" y="3419767"/>
            <a:ext cx="9144000" cy="2066549"/>
            <a:chOff x="0" y="3079171"/>
            <a:chExt cx="9144000" cy="206654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4F01377-4181-7B4E-BD2D-8ED8D49D4E2C}"/>
                </a:ext>
              </a:extLst>
            </p:cNvPr>
            <p:cNvSpPr/>
            <p:nvPr/>
          </p:nvSpPr>
          <p:spPr>
            <a:xfrm>
              <a:off x="0" y="3079171"/>
              <a:ext cx="9144000" cy="2066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F4EE2D3-E6B8-B1F2-6FF2-CF16A5E89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3095931"/>
              <a:ext cx="4310938" cy="204978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8F8543C-89F5-8F77-EA78-CAD9361B0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85258" y="3079171"/>
              <a:ext cx="4369509" cy="2066549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BD72DCD-3D70-6710-A0DB-78BE6E7440B9}"/>
                </a:ext>
              </a:extLst>
            </p:cNvPr>
            <p:cNvSpPr/>
            <p:nvPr/>
          </p:nvSpPr>
          <p:spPr>
            <a:xfrm>
              <a:off x="3634740" y="3082910"/>
              <a:ext cx="457200" cy="2079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42F41E1-0344-D92C-6D93-42AE73BF7F9B}"/>
                </a:ext>
              </a:extLst>
            </p:cNvPr>
            <p:cNvSpPr/>
            <p:nvPr/>
          </p:nvSpPr>
          <p:spPr>
            <a:xfrm>
              <a:off x="8348344" y="3095931"/>
              <a:ext cx="457200" cy="2079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F1C4655-5BE3-8E1C-7593-BC3337D33FEE}"/>
              </a:ext>
            </a:extLst>
          </p:cNvPr>
          <p:cNvGrpSpPr/>
          <p:nvPr/>
        </p:nvGrpSpPr>
        <p:grpSpPr>
          <a:xfrm>
            <a:off x="0" y="1187311"/>
            <a:ext cx="9144000" cy="2116040"/>
            <a:chOff x="0" y="457199"/>
            <a:chExt cx="9144000" cy="211604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982F576-9CED-E444-1FA3-E58DEC12F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457200"/>
              <a:ext cx="4833062" cy="211603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71CB953-66F0-3755-9BC3-3B8A48011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5832" y="457199"/>
              <a:ext cx="4758168" cy="211604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FB1FBB-72F2-05D5-66C5-AEC0966128AE}"/>
                </a:ext>
              </a:extLst>
            </p:cNvPr>
            <p:cNvSpPr/>
            <p:nvPr/>
          </p:nvSpPr>
          <p:spPr>
            <a:xfrm>
              <a:off x="3634740" y="519628"/>
              <a:ext cx="751092" cy="2079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6688324-8222-F095-1827-FB76FD827D93}"/>
                </a:ext>
              </a:extLst>
            </p:cNvPr>
            <p:cNvSpPr/>
            <p:nvPr/>
          </p:nvSpPr>
          <p:spPr>
            <a:xfrm>
              <a:off x="7825740" y="519628"/>
              <a:ext cx="1318260" cy="2079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5F717E34-CE9A-6942-AB51-DEECC9D764BC}"/>
              </a:ext>
            </a:extLst>
          </p:cNvPr>
          <p:cNvSpPr txBox="1"/>
          <p:nvPr/>
        </p:nvSpPr>
        <p:spPr>
          <a:xfrm>
            <a:off x="1082422" y="101713"/>
            <a:ext cx="72429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5E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Antibiotic Prescriptions per 1,000 Medicare Part D Beneficiaries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70811D-B11E-E633-C94C-6CA40AEE05B7}"/>
              </a:ext>
            </a:extLst>
          </p:cNvPr>
          <p:cNvSpPr txBox="1"/>
          <p:nvPr/>
        </p:nvSpPr>
        <p:spPr>
          <a:xfrm>
            <a:off x="74894" y="2651697"/>
            <a:ext cx="100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poppins" panose="00000500000000000000" pitchFamily="2" charset="0"/>
                <a:cs typeface="poppins" panose="00000500000000000000" pitchFamily="2" charset="0"/>
              </a:rPr>
              <a:t>2021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82E652-8534-DE43-CD44-0C2F77546145}"/>
              </a:ext>
            </a:extLst>
          </p:cNvPr>
          <p:cNvSpPr txBox="1"/>
          <p:nvPr/>
        </p:nvSpPr>
        <p:spPr>
          <a:xfrm>
            <a:off x="4439241" y="2651697"/>
            <a:ext cx="93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poppins" panose="00000500000000000000" pitchFamily="2" charset="0"/>
                <a:cs typeface="poppins" panose="00000500000000000000" pitchFamily="2" charset="0"/>
              </a:rPr>
              <a:t>2022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AF886E-9985-DCC3-2208-043B18B51E68}"/>
              </a:ext>
            </a:extLst>
          </p:cNvPr>
          <p:cNvSpPr txBox="1"/>
          <p:nvPr/>
        </p:nvSpPr>
        <p:spPr>
          <a:xfrm>
            <a:off x="74894" y="4842447"/>
            <a:ext cx="93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poppins" panose="00000500000000000000" pitchFamily="2" charset="0"/>
                <a:cs typeface="poppins" panose="00000500000000000000" pitchFamily="2" charset="0"/>
              </a:rPr>
              <a:t>2023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1ACC21B-B1D5-E125-85BF-308050327A48}"/>
              </a:ext>
            </a:extLst>
          </p:cNvPr>
          <p:cNvSpPr txBox="1"/>
          <p:nvPr/>
        </p:nvSpPr>
        <p:spPr>
          <a:xfrm>
            <a:off x="4438959" y="4872999"/>
            <a:ext cx="93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poppins" panose="00000500000000000000" pitchFamily="2" charset="0"/>
                <a:cs typeface="poppins" panose="00000500000000000000" pitchFamily="2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962417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31B082-C4BD-1DFC-9464-14C951E13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007654"/>
              </p:ext>
            </p:extLst>
          </p:nvPr>
        </p:nvGraphicFramePr>
        <p:xfrm>
          <a:off x="86868" y="1611632"/>
          <a:ext cx="8970263" cy="3989416"/>
        </p:xfrm>
        <a:graphic>
          <a:graphicData uri="http://schemas.openxmlformats.org/drawingml/2006/table">
            <a:tbl>
              <a:tblPr/>
              <a:tblGrid>
                <a:gridCol w="1571988">
                  <a:extLst>
                    <a:ext uri="{9D8B030D-6E8A-4147-A177-3AD203B41FA5}">
                      <a16:colId xmlns:a16="http://schemas.microsoft.com/office/drawing/2014/main" val="3575685783"/>
                    </a:ext>
                  </a:extLst>
                </a:gridCol>
                <a:gridCol w="1071411">
                  <a:extLst>
                    <a:ext uri="{9D8B030D-6E8A-4147-A177-3AD203B41FA5}">
                      <a16:colId xmlns:a16="http://schemas.microsoft.com/office/drawing/2014/main" val="2111873095"/>
                    </a:ext>
                  </a:extLst>
                </a:gridCol>
                <a:gridCol w="1571988">
                  <a:extLst>
                    <a:ext uri="{9D8B030D-6E8A-4147-A177-3AD203B41FA5}">
                      <a16:colId xmlns:a16="http://schemas.microsoft.com/office/drawing/2014/main" val="481317565"/>
                    </a:ext>
                  </a:extLst>
                </a:gridCol>
                <a:gridCol w="1835450">
                  <a:extLst>
                    <a:ext uri="{9D8B030D-6E8A-4147-A177-3AD203B41FA5}">
                      <a16:colId xmlns:a16="http://schemas.microsoft.com/office/drawing/2014/main" val="4173530701"/>
                    </a:ext>
                  </a:extLst>
                </a:gridCol>
                <a:gridCol w="1337514">
                  <a:extLst>
                    <a:ext uri="{9D8B030D-6E8A-4147-A177-3AD203B41FA5}">
                      <a16:colId xmlns:a16="http://schemas.microsoft.com/office/drawing/2014/main" val="2975313325"/>
                    </a:ext>
                  </a:extLst>
                </a:gridCol>
                <a:gridCol w="1581912">
                  <a:extLst>
                    <a:ext uri="{9D8B030D-6E8A-4147-A177-3AD203B41FA5}">
                      <a16:colId xmlns:a16="http://schemas.microsoft.com/office/drawing/2014/main" val="3289767814"/>
                    </a:ext>
                  </a:extLst>
                </a:gridCol>
              </a:tblGrid>
              <a:tr h="6463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 "/>
                        </a:rPr>
                        <a:t>Provider Type/Specialty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 "/>
                        </a:rPr>
                        <a:t>Total Antibiotic Claims (n)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 "/>
                        </a:rPr>
                        <a:t>Total Cost of Antibiotic Prescriptions (U.S. $)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 "/>
                        </a:rPr>
                        <a:t>Antibiotic Claims Per 1,000 Medicare Beneficiaries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 "/>
                        </a:rPr>
                        <a:t>% of Antibiotic Prescriptions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 "/>
                        </a:rPr>
                        <a:t>% Cost of All Antibiotic Prescriptions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78980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Family Practice/Medicine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$2,262,574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44110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Nurse Practitioner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79,045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$2,514,458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140156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Physician Assistant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69,215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$1,903,555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757661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Dentist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48,790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$161,133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7421724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Internal Medicine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$1,671,139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265013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Emergency Medicine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$137,583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600822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Urology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$169,087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541766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Orthopedic Surgery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$38,152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633780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Dermatology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$130,416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467572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Medicine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$215,712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051740"/>
                  </a:ext>
                </a:extLst>
              </a:tr>
              <a:tr h="303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365,593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$9,203,809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339673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BAB87F8C-D52A-BD4B-0155-4726C768A0B1}"/>
              </a:ext>
            </a:extLst>
          </p:cNvPr>
          <p:cNvSpPr txBox="1">
            <a:spLocks/>
          </p:cNvSpPr>
          <p:nvPr/>
        </p:nvSpPr>
        <p:spPr>
          <a:xfrm>
            <a:off x="288036" y="281370"/>
            <a:ext cx="8695944" cy="1019365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baseline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pPr algn="ctr" defTabSz="914400"/>
            <a:r>
              <a:rPr lang="en-US" sz="3200" dirty="0">
                <a:solidFill>
                  <a:srgbClr val="005E63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Top 10 Antibiotic Prescriber Groups in 2024, Medicare Part D </a:t>
            </a:r>
          </a:p>
        </p:txBody>
      </p:sp>
    </p:spTree>
    <p:extLst>
      <p:ext uri="{BB962C8B-B14F-4D97-AF65-F5344CB8AC3E}">
        <p14:creationId xmlns:p14="http://schemas.microsoft.com/office/powerpoint/2010/main" val="2423838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D2E845E-E1AF-D57B-4DE8-27377A84C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7919929"/>
              </p:ext>
            </p:extLst>
          </p:nvPr>
        </p:nvGraphicFramePr>
        <p:xfrm>
          <a:off x="0" y="1679942"/>
          <a:ext cx="4901609" cy="3861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958E52E-64F8-38B2-0598-1E8B2F3F98A0}"/>
              </a:ext>
            </a:extLst>
          </p:cNvPr>
          <p:cNvSpPr txBox="1"/>
          <p:nvPr/>
        </p:nvSpPr>
        <p:spPr>
          <a:xfrm>
            <a:off x="698067" y="410057"/>
            <a:ext cx="79179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005E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Trends in Antibiotic Prescriptions per 1,000 Medicare Part D Beneficiaries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AEFA24D-6370-1ED1-1A7D-909B6B085C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616248"/>
              </p:ext>
            </p:extLst>
          </p:nvPr>
        </p:nvGraphicFramePr>
        <p:xfrm>
          <a:off x="4848444" y="1679942"/>
          <a:ext cx="4290183" cy="3861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289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A26398-AEB5-D2E5-4F3C-7E84931E5DC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92755" y="404076"/>
            <a:ext cx="7650162" cy="969962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Coming Soon</a:t>
            </a:r>
          </a:p>
        </p:txBody>
      </p:sp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0AE7AD64-4080-470F-92AD-FB61BC8918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150398"/>
              </p:ext>
            </p:extLst>
          </p:nvPr>
        </p:nvGraphicFramePr>
        <p:xfrm>
          <a:off x="-469246" y="619698"/>
          <a:ext cx="3926168" cy="5618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2679BF7-8BB1-C587-5268-97B55E526408}"/>
              </a:ext>
            </a:extLst>
          </p:cNvPr>
          <p:cNvSpPr txBox="1"/>
          <p:nvPr/>
        </p:nvSpPr>
        <p:spPr>
          <a:xfrm>
            <a:off x="301154" y="6453923"/>
            <a:ext cx="2170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accent2">
                    <a:lumMod val="25000"/>
                    <a:lumOff val="7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https://www.ferris.edu/cape/charm.htm</a:t>
            </a:r>
            <a:endParaRPr lang="en-US" sz="900">
              <a:solidFill>
                <a:schemeClr val="accent2">
                  <a:lumMod val="25000"/>
                  <a:lumOff val="75000"/>
                </a:schemeClr>
              </a:solidFill>
            </a:endParaRPr>
          </a:p>
          <a:p>
            <a:endParaRPr lang="en-US" sz="9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FD698B-AD4E-83AA-D3CE-598A4C3A9254}"/>
              </a:ext>
            </a:extLst>
          </p:cNvPr>
          <p:cNvSpPr/>
          <p:nvPr/>
        </p:nvSpPr>
        <p:spPr>
          <a:xfrm>
            <a:off x="3456922" y="5109109"/>
            <a:ext cx="5385995" cy="947491"/>
          </a:xfrm>
          <a:prstGeom prst="rect">
            <a:avLst/>
          </a:prstGeom>
          <a:solidFill>
            <a:srgbClr val="0060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Participating clinics will also be able to request one-on-one consultations related to strategies on improving their antibiotic use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A7DBAE-26AE-5893-D536-755B3DBCFA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3823" y="1355594"/>
            <a:ext cx="6340177" cy="3571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0458415"/>
      </p:ext>
    </p:extLst>
  </p:cSld>
  <p:clrMapOvr>
    <a:masterClrMapping/>
  </p:clrMapOvr>
</p:sld>
</file>

<file path=ppt/theme/theme1.xml><?xml version="1.0" encoding="utf-8"?>
<a:theme xmlns:a="http://schemas.openxmlformats.org/drawingml/2006/main" name="NeMed_Presentation">
  <a:themeElements>
    <a:clrScheme name="Custom 1">
      <a:dk1>
        <a:sysClr val="windowText" lastClr="000000"/>
      </a:dk1>
      <a:lt1>
        <a:sysClr val="window" lastClr="FFFFFF"/>
      </a:lt1>
      <a:dk2>
        <a:srgbClr val="303B41"/>
      </a:dk2>
      <a:lt2>
        <a:srgbClr val="DCDDDF"/>
      </a:lt2>
      <a:accent1>
        <a:srgbClr val="AD122A"/>
      </a:accent1>
      <a:accent2>
        <a:srgbClr val="005E63"/>
      </a:accent2>
      <a:accent3>
        <a:srgbClr val="00B2B9"/>
      </a:accent3>
      <a:accent4>
        <a:srgbClr val="A1B426"/>
      </a:accent4>
      <a:accent5>
        <a:srgbClr val="F26721"/>
      </a:accent5>
      <a:accent6>
        <a:srgbClr val="FCB614"/>
      </a:accent6>
      <a:hlink>
        <a:srgbClr val="002957"/>
      </a:hlink>
      <a:folHlink>
        <a:srgbClr val="129DB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2ICAPMasterTemplate.potx" id="{5CE19754-B618-46A5-8481-3BD3B3907927}" vid="{E136C9AF-ED1D-4CEE-97D5-789325E37D0C}"/>
    </a:ext>
  </a:extLst>
</a:theme>
</file>

<file path=ppt/theme/theme2.xml><?xml version="1.0" encoding="utf-8"?>
<a:theme xmlns:a="http://schemas.openxmlformats.org/drawingml/2006/main" name="1_NeMed_Presentation">
  <a:themeElements>
    <a:clrScheme name="Custom 1">
      <a:dk1>
        <a:sysClr val="windowText" lastClr="000000"/>
      </a:dk1>
      <a:lt1>
        <a:sysClr val="window" lastClr="FFFFFF"/>
      </a:lt1>
      <a:dk2>
        <a:srgbClr val="303B41"/>
      </a:dk2>
      <a:lt2>
        <a:srgbClr val="DCDDDF"/>
      </a:lt2>
      <a:accent1>
        <a:srgbClr val="AD122A"/>
      </a:accent1>
      <a:accent2>
        <a:srgbClr val="005E63"/>
      </a:accent2>
      <a:accent3>
        <a:srgbClr val="00B2B9"/>
      </a:accent3>
      <a:accent4>
        <a:srgbClr val="A1B426"/>
      </a:accent4>
      <a:accent5>
        <a:srgbClr val="F26721"/>
      </a:accent5>
      <a:accent6>
        <a:srgbClr val="FCB614"/>
      </a:accent6>
      <a:hlink>
        <a:srgbClr val="002957"/>
      </a:hlink>
      <a:folHlink>
        <a:srgbClr val="129DB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2ICAPMasterTemplate.potx" id="{5CE19754-B618-46A5-8481-3BD3B3907927}" vid="{E136C9AF-ED1D-4CEE-97D5-789325E37D0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d7a205-e6b7-40dc-a3db-050d5bce8977" xsi:nil="true"/>
    <lcf76f155ced4ddcb4097134ff3c332f xmlns="3649e694-83a0-4eb4-91a9-2edc6d5654a8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AFA30615010D4CA474BD8B14580D14" ma:contentTypeVersion="21" ma:contentTypeDescription="Create a new document." ma:contentTypeScope="" ma:versionID="51a1cd0540de8979116cffdf292569e3">
  <xsd:schema xmlns:xsd="http://www.w3.org/2001/XMLSchema" xmlns:xs="http://www.w3.org/2001/XMLSchema" xmlns:p="http://schemas.microsoft.com/office/2006/metadata/properties" xmlns:ns1="http://schemas.microsoft.com/sharepoint/v3" xmlns:ns2="3649e694-83a0-4eb4-91a9-2edc6d5654a8" xmlns:ns3="27d7a205-e6b7-40dc-a3db-050d5bce8977" targetNamespace="http://schemas.microsoft.com/office/2006/metadata/properties" ma:root="true" ma:fieldsID="95a938fb9deb034ac907ab4eb289d57f" ns1:_="" ns2:_="" ns3:_="">
    <xsd:import namespace="http://schemas.microsoft.com/sharepoint/v3"/>
    <xsd:import namespace="3649e694-83a0-4eb4-91a9-2edc6d5654a8"/>
    <xsd:import namespace="27d7a205-e6b7-40dc-a3db-050d5bce89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49e694-83a0-4eb4-91a9-2edc6d5654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a1d4a69-9812-4340-96bf-3c6024019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7a205-e6b7-40dc-a3db-050d5bce897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390deae-4f7c-49fe-b2ba-19e8d55f8b76}" ma:internalName="TaxCatchAll" ma:showField="CatchAllData" ma:web="27d7a205-e6b7-40dc-a3db-050d5bce89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035381-5019-4CEC-981C-AE1130BC4696}">
  <ds:schemaRefs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3649e694-83a0-4eb4-91a9-2edc6d5654a8"/>
    <ds:schemaRef ds:uri="http://purl.org/dc/terms/"/>
    <ds:schemaRef ds:uri="http://schemas.microsoft.com/office/infopath/2007/PartnerControls"/>
    <ds:schemaRef ds:uri="27d7a205-e6b7-40dc-a3db-050d5bce8977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258106C-01B3-4339-8649-233385AA15EF}">
  <ds:schemaRefs>
    <ds:schemaRef ds:uri="27d7a205-e6b7-40dc-a3db-050d5bce8977"/>
    <ds:schemaRef ds:uri="3649e694-83a0-4eb4-91a9-2edc6d5654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F098365-485E-4E16-B70E-74B88029C68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4a28940-b464-41c3-ba3b-b4fa6665bc05}" enabled="0" method="" siteId="{84a28940-b464-41c3-ba3b-b4fa6665bc0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620</Words>
  <Application>Microsoft Office PowerPoint</Application>
  <PresentationFormat>On-screen Show (4:3)</PresentationFormat>
  <Paragraphs>213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Arial</vt:lpstr>
      <vt:lpstr>Calibri</vt:lpstr>
      <vt:lpstr>Calibri  </vt:lpstr>
      <vt:lpstr>Century Gothic</vt:lpstr>
      <vt:lpstr>poppins</vt:lpstr>
      <vt:lpstr>Segoe UI</vt:lpstr>
      <vt:lpstr>Wingdings</vt:lpstr>
      <vt:lpstr>NeMed_Presentation</vt:lpstr>
      <vt:lpstr>1_NeMed_Presentation</vt:lpstr>
      <vt:lpstr>PowerPoint Presentation</vt:lpstr>
      <vt:lpstr>How to Use the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Nebraska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Stream, Sarah</dc:creator>
  <cp:lastModifiedBy>Miller, Matthew</cp:lastModifiedBy>
  <cp:revision>1</cp:revision>
  <dcterms:created xsi:type="dcterms:W3CDTF">2022-02-28T20:05:00Z</dcterms:created>
  <dcterms:modified xsi:type="dcterms:W3CDTF">2026-10-02T17:56:12Z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0x010100DCAFA30615010D4CA474BD8B14580D14</vt:lpwstr>
  </property>
  <property fmtid="{D5CDD505-2E9C-101B-9397-08002B2CF9AE}" pid="3" name="MediaServiceImageTags">
    <vt:lpwstr/>
  </property>
</Properties>
</file>